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6858000" cx="12192000"/>
  <p:notesSz cx="6858000" cy="9144000"/>
  <p:embeddedFontLst>
    <p:embeddedFont>
      <p:font typeface="Poppins"/>
      <p:regular r:id="rId63"/>
      <p:bold r:id="rId64"/>
      <p:italic r:id="rId65"/>
      <p:boldItalic r:id="rId66"/>
    </p:embeddedFont>
    <p:embeddedFont>
      <p:font typeface="Helvetica Neue"/>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7E8BA6-9C66-4C08-AE46-4E1045285640}">
  <a:tblStyle styleId="{457E8BA6-9C66-4C08-AE46-4E104528564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OpenSans-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regular.fntdata"/><Relationship Id="rId70" Type="http://schemas.openxmlformats.org/officeDocument/2006/relationships/font" Target="fonts/HelveticaNeue-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5.xml"/><Relationship Id="rId66" Type="http://schemas.openxmlformats.org/officeDocument/2006/relationships/font" Target="fonts/Poppins-boldItalic.fntdata"/><Relationship Id="rId21" Type="http://schemas.openxmlformats.org/officeDocument/2006/relationships/slide" Target="slides/slide14.xml"/><Relationship Id="rId65" Type="http://schemas.openxmlformats.org/officeDocument/2006/relationships/font" Target="fonts/Poppins-italic.fntdata"/><Relationship Id="rId24" Type="http://schemas.openxmlformats.org/officeDocument/2006/relationships/slide" Target="slides/slide17.xml"/><Relationship Id="rId68" Type="http://schemas.openxmlformats.org/officeDocument/2006/relationships/font" Target="fonts/HelveticaNeue-bold.fntdata"/><Relationship Id="rId23" Type="http://schemas.openxmlformats.org/officeDocument/2006/relationships/slide" Target="slides/slide16.xml"/><Relationship Id="rId67" Type="http://schemas.openxmlformats.org/officeDocument/2006/relationships/font" Target="fonts/HelveticaNeue-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D" sz="1200">
                <a:solidFill>
                  <a:schemeClr val="dk1"/>
                </a:solidFill>
                <a:latin typeface="Calibri"/>
                <a:ea typeface="Calibri"/>
                <a:cs typeface="Calibri"/>
                <a:sym typeface="Calibri"/>
              </a:rPr>
              <a:t>The Role of Government in the Market Economy</a:t>
            </a:r>
            <a:endParaRPr/>
          </a:p>
          <a:p>
            <a:pPr indent="0" lvl="0" marL="0" rtl="0" algn="l">
              <a:spcBef>
                <a:spcPts val="0"/>
              </a:spcBef>
              <a:spcAft>
                <a:spcPts val="0"/>
              </a:spcAft>
              <a:buNone/>
            </a:pPr>
            <a:r>
              <a:rPr lang="en-ID" sz="1200">
                <a:solidFill>
                  <a:schemeClr val="dk1"/>
                </a:solidFill>
                <a:latin typeface="Calibri"/>
                <a:ea typeface="Calibri"/>
                <a:cs typeface="Calibri"/>
                <a:sym typeface="Calibri"/>
              </a:rPr>
              <a:t>Up to this point, we have examined how free markets work.</a:t>
            </a:r>
            <a:endParaRPr/>
          </a:p>
          <a:p>
            <a:pPr indent="0" lvl="0" marL="0" rtl="0" algn="l">
              <a:spcBef>
                <a:spcPts val="0"/>
              </a:spcBef>
              <a:spcAft>
                <a:spcPts val="0"/>
              </a:spcAft>
              <a:buNone/>
            </a:pPr>
            <a:r>
              <a:rPr lang="en-ID" sz="1200">
                <a:solidFill>
                  <a:schemeClr val="dk1"/>
                </a:solidFill>
                <a:latin typeface="Calibri"/>
                <a:ea typeface="Calibri"/>
                <a:cs typeface="Calibri"/>
                <a:sym typeface="Calibri"/>
              </a:rPr>
              <a:t>A free market is one without any government control or intervention. The price and output is determined by the interactions of buyers and sellers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a20b01ea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a20b01ea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ba20b01ea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bd35128d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bd35128d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bd35128d6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d35128d6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d35128d6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bd35128d62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d35128d62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d35128d62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bd35128d62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0000"/>
              </a:buClr>
              <a:buSzPts val="1800"/>
              <a:buFont typeface="Calibri"/>
              <a:buNone/>
            </a:pPr>
            <a:r>
              <a:rPr lang="en-ID"/>
              <a:t>Excise taxes can be used to redistribute income:</a:t>
            </a:r>
            <a:r>
              <a:rPr b="0" lang="en-ID">
                <a:solidFill>
                  <a:srgbClr val="404040"/>
                </a:solidFill>
              </a:rPr>
              <a:t> Some excise taxes focus on luxury goods (expensive cars, boats, furs, jewellery). The is to tax goods that can only be afforded by high-income earners. </a:t>
            </a:r>
            <a:endParaRPr/>
          </a:p>
          <a:p>
            <a:pPr indent="0" lvl="0" marL="0" rtl="0" algn="l">
              <a:spcBef>
                <a:spcPts val="1100"/>
              </a:spcBef>
              <a:spcAft>
                <a:spcPts val="0"/>
              </a:spcAft>
              <a:buClr>
                <a:srgbClr val="404040"/>
              </a:buClr>
              <a:buSzPts val="1800"/>
              <a:buFont typeface="Calibri"/>
              <a:buNone/>
            </a:pPr>
            <a:r>
              <a:rPr b="0" lang="en-ID">
                <a:solidFill>
                  <a:srgbClr val="404040"/>
                </a:solidFill>
              </a:rPr>
              <a:t>Payment of a tax on the purchase of these goods reduces after-tax income, </a:t>
            </a:r>
            <a:endParaRPr/>
          </a:p>
          <a:p>
            <a:pPr indent="0" lvl="0" marL="0" rtl="0" algn="l">
              <a:spcBef>
                <a:spcPts val="1100"/>
              </a:spcBef>
              <a:spcAft>
                <a:spcPts val="0"/>
              </a:spcAft>
              <a:buClr>
                <a:srgbClr val="404040"/>
              </a:buClr>
              <a:buSzPts val="1800"/>
              <a:buFont typeface="Calibri"/>
              <a:buNone/>
            </a:pPr>
            <a:r>
              <a:rPr b="0" lang="en-ID">
                <a:solidFill>
                  <a:srgbClr val="404040"/>
                </a:solidFill>
              </a:rPr>
              <a:t>Some degree of income redistribution is achieved as income inequality is narrowed.</a:t>
            </a:r>
            <a:endParaRPr/>
          </a:p>
          <a:p>
            <a:pPr indent="0" lvl="0" marL="0" rtl="0" algn="l">
              <a:spcBef>
                <a:spcPts val="1100"/>
              </a:spcBef>
              <a:spcAft>
                <a:spcPts val="0"/>
              </a:spcAft>
              <a:buClr>
                <a:srgbClr val="FF0000"/>
              </a:buClr>
              <a:buSzPts val="1800"/>
              <a:buFont typeface="Calibri"/>
              <a:buNone/>
            </a:pPr>
            <a:r>
              <a:rPr lang="en-ID"/>
              <a:t>Excise taxes are a method to improve the allocation of resources (reduce allocative inefficiencies) by correcting negative externalities. </a:t>
            </a:r>
            <a:endParaRPr/>
          </a:p>
          <a:p>
            <a:pPr indent="0" lvl="0" marL="0" rtl="0" algn="l">
              <a:spcBef>
                <a:spcPts val="0"/>
              </a:spcBef>
              <a:spcAft>
                <a:spcPts val="0"/>
              </a:spcAft>
              <a:buNone/>
            </a:pPr>
            <a:r>
              <a:t/>
            </a:r>
            <a:endParaRPr/>
          </a:p>
        </p:txBody>
      </p:sp>
      <p:sp>
        <p:nvSpPr>
          <p:cNvPr id="483" name="Google Shape;48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d35128d62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d35128d62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bd35128d62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d35128d6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d35128d62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bd35128d62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d35128d6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d35128d62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bd35128d62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eb5235c9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eb5235c90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eb5235c9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beb5235c90_0_2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beb5235c9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beb5235c90_0_5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b5235c90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b5235c90_0_6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beb5235c90_0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beb5235c90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beb5235c90_0_6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beb5235c90_0_6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a20b01ea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a20b01ea6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ba20b01ea6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bg>
      <p:bgPr>
        <a:blipFill>
          <a:blip r:embed="rId2">
            <a:alphaModFix amt="15000"/>
          </a:blip>
          <a:stretch>
            <a:fillRect/>
          </a:stretch>
        </a:blipFill>
      </p:bgPr>
    </p:bg>
    <p:spTree>
      <p:nvGrpSpPr>
        <p:cNvPr id="18" name="Shape 18"/>
        <p:cNvGrpSpPr/>
        <p:nvPr/>
      </p:nvGrpSpPr>
      <p:grpSpPr>
        <a:xfrm>
          <a:off x="0" y="0"/>
          <a:ext cx="0" cy="0"/>
          <a:chOff x="0" y="0"/>
          <a:chExt cx="0" cy="0"/>
        </a:xfrm>
      </p:grpSpPr>
      <p:sp>
        <p:nvSpPr>
          <p:cNvPr id="19" name="Google Shape;19;p2"/>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pic>
        <p:nvPicPr>
          <p:cNvPr descr="Large ocean wave (semitransparent)" id="24" name="Google Shape;24;p2" title="Ocean Wave"/>
          <p:cNvPicPr preferRelativeResize="0"/>
          <p:nvPr/>
        </p:nvPicPr>
        <p:blipFill rotWithShape="1">
          <a:blip r:embed="rId3">
            <a:alphaModFix/>
          </a:blip>
          <a:srcRect b="0" l="0" r="0" t="0"/>
          <a:stretch/>
        </p:blipFill>
        <p:spPr>
          <a:xfrm>
            <a:off x="-1" y="57"/>
            <a:ext cx="12191999" cy="68578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11"/>
          <p:cNvSpPr/>
          <p:nvPr/>
        </p:nvSpPr>
        <p:spPr>
          <a:xfrm>
            <a:off x="1"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16"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1"/>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199"/>
              <a:buFont typeface="Calibri"/>
              <a:buNone/>
              <a:defRPr b="0" i="0" sz="3199"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799"/>
              <a:buFont typeface="Calibri"/>
              <a:buNone/>
              <a:defRPr b="0" i="0" sz="2799"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399"/>
              <a:buFont typeface="Calibri"/>
              <a:buNone/>
              <a:defRPr b="0" i="0" sz="2399"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999"/>
              <a:buFont typeface="Calibri"/>
              <a:buNone/>
              <a:defRPr b="0" i="0" sz="1999" u="none" cap="none" strike="noStrike">
                <a:solidFill>
                  <a:srgbClr val="3F3F3F"/>
                </a:solidFill>
                <a:latin typeface="Calibri"/>
                <a:ea typeface="Calibri"/>
                <a:cs typeface="Calibri"/>
                <a:sym typeface="Calibri"/>
              </a:defRPr>
            </a:lvl9pPr>
          </a:lstStyle>
          <a:p/>
        </p:txBody>
      </p:sp>
      <p:sp>
        <p:nvSpPr>
          <p:cNvPr id="87" name="Google Shape;87;p11"/>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8" name="Google Shape;88;p1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2"/>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12"/>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sp>
        <p:nvSpPr>
          <p:cNvPr id="98" name="Google Shape;98;p13"/>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rot="5400000">
            <a:off x="7160640" y="1979041"/>
            <a:ext cx="5757421"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3"/>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2" name="Google Shape;102;p13"/>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05" name="Shape 105"/>
        <p:cNvGrpSpPr/>
        <p:nvPr/>
      </p:nvGrpSpPr>
      <p:grpSpPr>
        <a:xfrm>
          <a:off x="0" y="0"/>
          <a:ext cx="0" cy="0"/>
          <a:chOff x="0" y="0"/>
          <a:chExt cx="0" cy="0"/>
        </a:xfrm>
      </p:grpSpPr>
      <p:sp>
        <p:nvSpPr>
          <p:cNvPr id="106" name="Google Shape;106;p14"/>
          <p:cNvSpPr txBox="1"/>
          <p:nvPr>
            <p:ph type="title"/>
          </p:nvPr>
        </p:nvSpPr>
        <p:spPr>
          <a:xfrm>
            <a:off x="609601" y="244477"/>
            <a:ext cx="11180234" cy="1431925"/>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4"/>
          <p:cNvSpPr txBox="1"/>
          <p:nvPr>
            <p:ph idx="1" type="body"/>
          </p:nvPr>
        </p:nvSpPr>
        <p:spPr>
          <a:xfrm>
            <a:off x="1117600" y="1905000"/>
            <a:ext cx="5236634" cy="4191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8" name="Google Shape;108;p14"/>
          <p:cNvSpPr txBox="1"/>
          <p:nvPr>
            <p:ph idx="2" type="body"/>
          </p:nvPr>
        </p:nvSpPr>
        <p:spPr>
          <a:xfrm>
            <a:off x="6557434" y="19050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9" name="Google Shape;109;p14"/>
          <p:cNvSpPr txBox="1"/>
          <p:nvPr>
            <p:ph idx="3" type="body"/>
          </p:nvPr>
        </p:nvSpPr>
        <p:spPr>
          <a:xfrm>
            <a:off x="6557434" y="4076700"/>
            <a:ext cx="5236634" cy="20193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0" name="Google Shape;110;p14"/>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4"/>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13" name="Shape 113"/>
        <p:cNvGrpSpPr/>
        <p:nvPr/>
      </p:nvGrpSpPr>
      <p:grpSpPr>
        <a:xfrm>
          <a:off x="0" y="0"/>
          <a:ext cx="0" cy="0"/>
          <a:chOff x="0" y="0"/>
          <a:chExt cx="0" cy="0"/>
        </a:xfrm>
      </p:grpSpPr>
      <p:sp>
        <p:nvSpPr>
          <p:cNvPr id="114" name="Google Shape;114;p15"/>
          <p:cNvSpPr txBox="1"/>
          <p:nvPr>
            <p:ph idx="1" type="body"/>
          </p:nvPr>
        </p:nvSpPr>
        <p:spPr>
          <a:xfrm>
            <a:off x="914400" y="762000"/>
            <a:ext cx="11887200" cy="53340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5" name="Google Shape;115;p15"/>
          <p:cNvSpPr txBox="1"/>
          <p:nvPr>
            <p:ph idx="10" type="dt"/>
          </p:nvPr>
        </p:nvSpPr>
        <p:spPr>
          <a:xfrm>
            <a:off x="914401" y="6248400"/>
            <a:ext cx="25400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4165601" y="6248400"/>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87376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18" name="Shape 118"/>
        <p:cNvGrpSpPr/>
        <p:nvPr/>
      </p:nvGrpSpPr>
      <p:grpSpPr>
        <a:xfrm>
          <a:off x="0" y="0"/>
          <a:ext cx="0" cy="0"/>
          <a:chOff x="0" y="0"/>
          <a:chExt cx="0" cy="0"/>
        </a:xfrm>
      </p:grpSpPr>
      <p:sp>
        <p:nvSpPr>
          <p:cNvPr id="119" name="Google Shape;119;p16"/>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6"/>
          <p:cNvSpPr txBox="1"/>
          <p:nvPr>
            <p:ph idx="1" type="body"/>
          </p:nvPr>
        </p:nvSpPr>
        <p:spPr>
          <a:xfrm>
            <a:off x="12192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1" name="Google Shape;121;p16"/>
          <p:cNvSpPr txBox="1"/>
          <p:nvPr>
            <p:ph idx="2" type="body"/>
          </p:nvPr>
        </p:nvSpPr>
        <p:spPr>
          <a:xfrm>
            <a:off x="6502400" y="1600201"/>
            <a:ext cx="5080000" cy="4530725"/>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2" name="Google Shape;122;p16"/>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125" name="Shape 125"/>
        <p:cNvGrpSpPr/>
        <p:nvPr/>
      </p:nvGrpSpPr>
      <p:grpSpPr>
        <a:xfrm>
          <a:off x="0" y="0"/>
          <a:ext cx="0" cy="0"/>
          <a:chOff x="0" y="0"/>
          <a:chExt cx="0" cy="0"/>
        </a:xfrm>
      </p:grpSpPr>
      <p:sp>
        <p:nvSpPr>
          <p:cNvPr id="126" name="Google Shape;126;p17"/>
          <p:cNvSpPr txBox="1"/>
          <p:nvPr>
            <p:ph type="title"/>
          </p:nvPr>
        </p:nvSpPr>
        <p:spPr>
          <a:xfrm>
            <a:off x="1219200" y="277813"/>
            <a:ext cx="103632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7"/>
          <p:cNvSpPr txBox="1"/>
          <p:nvPr>
            <p:ph idx="1" type="body"/>
          </p:nvPr>
        </p:nvSpPr>
        <p:spPr>
          <a:xfrm>
            <a:off x="1219200" y="1600201"/>
            <a:ext cx="10363200" cy="2189163"/>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8" name="Google Shape;128;p17"/>
          <p:cNvSpPr txBox="1"/>
          <p:nvPr>
            <p:ph idx="2" type="body"/>
          </p:nvPr>
        </p:nvSpPr>
        <p:spPr>
          <a:xfrm>
            <a:off x="1219200" y="3941763"/>
            <a:ext cx="10363200" cy="218916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9" name="Google Shape;129;p17"/>
          <p:cNvSpPr txBox="1"/>
          <p:nvPr>
            <p:ph idx="10" type="dt"/>
          </p:nvPr>
        </p:nvSpPr>
        <p:spPr>
          <a:xfrm>
            <a:off x="1219200" y="6251575"/>
            <a:ext cx="26416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1" type="ftr"/>
          </p:nvPr>
        </p:nvSpPr>
        <p:spPr>
          <a:xfrm>
            <a:off x="4470400" y="6248400"/>
            <a:ext cx="39624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2" type="sldNum"/>
          </p:nvPr>
        </p:nvSpPr>
        <p:spPr>
          <a:xfrm>
            <a:off x="9042400" y="6248400"/>
            <a:ext cx="25400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2" name="Shape 132"/>
        <p:cNvGrpSpPr/>
        <p:nvPr/>
      </p:nvGrpSpPr>
      <p:grpSpPr>
        <a:xfrm>
          <a:off x="0" y="0"/>
          <a:ext cx="0" cy="0"/>
          <a:chOff x="0" y="0"/>
          <a:chExt cx="0" cy="0"/>
        </a:xfrm>
      </p:grpSpPr>
      <p:sp>
        <p:nvSpPr>
          <p:cNvPr id="133" name="Google Shape;133;p18"/>
          <p:cNvSpPr txBox="1"/>
          <p:nvPr>
            <p:ph type="title"/>
          </p:nvPr>
        </p:nvSpPr>
        <p:spPr>
          <a:xfrm>
            <a:off x="609600" y="274638"/>
            <a:ext cx="10972800" cy="1143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8"/>
          <p:cNvSpPr txBox="1"/>
          <p:nvPr>
            <p:ph idx="1" type="body"/>
          </p:nvPr>
        </p:nvSpPr>
        <p:spPr>
          <a:xfrm>
            <a:off x="609600" y="1600200"/>
            <a:ext cx="5384800" cy="45339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5" name="Google Shape;135;p18"/>
          <p:cNvSpPr txBox="1"/>
          <p:nvPr>
            <p:ph idx="2" type="body"/>
          </p:nvPr>
        </p:nvSpPr>
        <p:spPr>
          <a:xfrm>
            <a:off x="6197600" y="160020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6" name="Google Shape;136;p18"/>
          <p:cNvSpPr txBox="1"/>
          <p:nvPr>
            <p:ph idx="3" type="body"/>
          </p:nvPr>
        </p:nvSpPr>
        <p:spPr>
          <a:xfrm>
            <a:off x="6197600" y="3943350"/>
            <a:ext cx="5384800" cy="219075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7" name="Google Shape;137;p18"/>
          <p:cNvSpPr txBox="1"/>
          <p:nvPr>
            <p:ph idx="12" type="sldNum"/>
          </p:nvPr>
        </p:nvSpPr>
        <p:spPr>
          <a:xfrm>
            <a:off x="8737600" y="6243638"/>
            <a:ext cx="2844800" cy="457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latin typeface="Calibri"/>
                <a:ea typeface="Calibri"/>
                <a:cs typeface="Calibri"/>
                <a:sym typeface="Calibri"/>
              </a:defRPr>
            </a:lvl1pPr>
            <a:lvl2pPr indent="0" lvl="1" marL="0" algn="r">
              <a:spcBef>
                <a:spcPts val="0"/>
              </a:spcBef>
              <a:buNone/>
              <a:defRPr sz="1050">
                <a:solidFill>
                  <a:srgbClr val="FFFFFF"/>
                </a:solidFill>
                <a:latin typeface="Calibri"/>
                <a:ea typeface="Calibri"/>
                <a:cs typeface="Calibri"/>
                <a:sym typeface="Calibri"/>
              </a:defRPr>
            </a:lvl2pPr>
            <a:lvl3pPr indent="0" lvl="2" marL="0" algn="r">
              <a:spcBef>
                <a:spcPts val="0"/>
              </a:spcBef>
              <a:buNone/>
              <a:defRPr sz="1050">
                <a:solidFill>
                  <a:srgbClr val="FFFFFF"/>
                </a:solidFill>
                <a:latin typeface="Calibri"/>
                <a:ea typeface="Calibri"/>
                <a:cs typeface="Calibri"/>
                <a:sym typeface="Calibri"/>
              </a:defRPr>
            </a:lvl3pPr>
            <a:lvl4pPr indent="0" lvl="3" marL="0" algn="r">
              <a:spcBef>
                <a:spcPts val="0"/>
              </a:spcBef>
              <a:buNone/>
              <a:defRPr sz="1050">
                <a:solidFill>
                  <a:srgbClr val="FFFFFF"/>
                </a:solidFill>
                <a:latin typeface="Calibri"/>
                <a:ea typeface="Calibri"/>
                <a:cs typeface="Calibri"/>
                <a:sym typeface="Calibri"/>
              </a:defRPr>
            </a:lvl4pPr>
            <a:lvl5pPr indent="0" lvl="4" marL="0" algn="r">
              <a:spcBef>
                <a:spcPts val="0"/>
              </a:spcBef>
              <a:buNone/>
              <a:defRPr sz="1050">
                <a:solidFill>
                  <a:srgbClr val="FFFFFF"/>
                </a:solidFill>
                <a:latin typeface="Calibri"/>
                <a:ea typeface="Calibri"/>
                <a:cs typeface="Calibri"/>
                <a:sym typeface="Calibri"/>
              </a:defRPr>
            </a:lvl5pPr>
            <a:lvl6pPr indent="0" lvl="5" marL="0" algn="r">
              <a:spcBef>
                <a:spcPts val="0"/>
              </a:spcBef>
              <a:buNone/>
              <a:defRPr sz="1050">
                <a:solidFill>
                  <a:srgbClr val="FFFFFF"/>
                </a:solidFill>
                <a:latin typeface="Calibri"/>
                <a:ea typeface="Calibri"/>
                <a:cs typeface="Calibri"/>
                <a:sym typeface="Calibri"/>
              </a:defRPr>
            </a:lvl6pPr>
            <a:lvl7pPr indent="0" lvl="6" marL="0" algn="r">
              <a:spcBef>
                <a:spcPts val="0"/>
              </a:spcBef>
              <a:buNone/>
              <a:defRPr sz="1050">
                <a:solidFill>
                  <a:srgbClr val="FFFFFF"/>
                </a:solidFill>
                <a:latin typeface="Calibri"/>
                <a:ea typeface="Calibri"/>
                <a:cs typeface="Calibri"/>
                <a:sym typeface="Calibri"/>
              </a:defRPr>
            </a:lvl7pPr>
            <a:lvl8pPr indent="0" lvl="7" marL="0" algn="r">
              <a:spcBef>
                <a:spcPts val="0"/>
              </a:spcBef>
              <a:buNone/>
              <a:defRPr sz="1050">
                <a:solidFill>
                  <a:srgbClr val="FFFFFF"/>
                </a:solidFill>
                <a:latin typeface="Calibri"/>
                <a:ea typeface="Calibri"/>
                <a:cs typeface="Calibri"/>
                <a:sym typeface="Calibri"/>
              </a:defRPr>
            </a:lvl8pPr>
            <a:lvl9pPr indent="0" lvl="8" marL="0" algn="r">
              <a:spcBef>
                <a:spcPts val="0"/>
              </a:spcBef>
              <a:buNone/>
              <a:defRPr sz="105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
        <p:nvSpPr>
          <p:cNvPr id="138" name="Google Shape;138;p18"/>
          <p:cNvSpPr txBox="1"/>
          <p:nvPr>
            <p:ph idx="10" type="dt"/>
          </p:nvPr>
        </p:nvSpPr>
        <p:spPr>
          <a:xfrm>
            <a:off x="609600" y="6243638"/>
            <a:ext cx="2844800" cy="4572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1" type="ftr"/>
          </p:nvPr>
        </p:nvSpPr>
        <p:spPr>
          <a:xfrm>
            <a:off x="4165600" y="6243638"/>
            <a:ext cx="3860800" cy="457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4" name="Shape 144"/>
        <p:cNvGrpSpPr/>
        <p:nvPr/>
      </p:nvGrpSpPr>
      <p:grpSpPr>
        <a:xfrm>
          <a:off x="0" y="0"/>
          <a:ext cx="0" cy="0"/>
          <a:chOff x="0" y="0"/>
          <a:chExt cx="0" cy="0"/>
        </a:xfrm>
      </p:grpSpPr>
      <p:sp>
        <p:nvSpPr>
          <p:cNvPr id="145" name="Google Shape;145;p20"/>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46" name="Google Shape;146;p20"/>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47" name="Google Shape;147;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21"/>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0" name="Google Shape;150;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howMasterSp="0" type="tx">
  <p:cSld name="TITLE_AND_BODY">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descr="Large ocean wave (semitransparent)" id="26" name="Google Shape;26;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 name="Google Shape;27;p3"/>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rgbClr val="FFFFFF"/>
                </a:solidFill>
              </a:defRPr>
            </a:lvl1pPr>
            <a:lvl2pPr indent="0" lvl="1" marL="0" algn="r">
              <a:spcBef>
                <a:spcPts val="0"/>
              </a:spcBef>
              <a:buNone/>
              <a:defRPr sz="1050">
                <a:solidFill>
                  <a:srgbClr val="FFFFFF"/>
                </a:solidFill>
              </a:defRPr>
            </a:lvl2pPr>
            <a:lvl3pPr indent="0" lvl="2" marL="0" algn="r">
              <a:spcBef>
                <a:spcPts val="0"/>
              </a:spcBef>
              <a:buNone/>
              <a:defRPr sz="1050">
                <a:solidFill>
                  <a:srgbClr val="FFFFFF"/>
                </a:solidFill>
              </a:defRPr>
            </a:lvl3pPr>
            <a:lvl4pPr indent="0" lvl="3" marL="0" algn="r">
              <a:spcBef>
                <a:spcPts val="0"/>
              </a:spcBef>
              <a:buNone/>
              <a:defRPr sz="1050">
                <a:solidFill>
                  <a:srgbClr val="FFFFFF"/>
                </a:solidFill>
              </a:defRPr>
            </a:lvl4pPr>
            <a:lvl5pPr indent="0" lvl="4" marL="0" algn="r">
              <a:spcBef>
                <a:spcPts val="0"/>
              </a:spcBef>
              <a:buNone/>
              <a:defRPr sz="1050">
                <a:solidFill>
                  <a:srgbClr val="FFFFFF"/>
                </a:solidFill>
              </a:defRPr>
            </a:lvl5pPr>
            <a:lvl6pPr indent="0" lvl="5" marL="0" algn="r">
              <a:spcBef>
                <a:spcPts val="0"/>
              </a:spcBef>
              <a:buNone/>
              <a:defRPr sz="1050">
                <a:solidFill>
                  <a:srgbClr val="FFFFFF"/>
                </a:solidFill>
              </a:defRPr>
            </a:lvl6pPr>
            <a:lvl7pPr indent="0" lvl="6" marL="0" algn="r">
              <a:spcBef>
                <a:spcPts val="0"/>
              </a:spcBef>
              <a:buNone/>
              <a:defRPr sz="1050">
                <a:solidFill>
                  <a:srgbClr val="FFFFFF"/>
                </a:solidFill>
              </a:defRPr>
            </a:lvl7pPr>
            <a:lvl8pPr indent="0" lvl="7" marL="0" algn="r">
              <a:spcBef>
                <a:spcPts val="0"/>
              </a:spcBef>
              <a:buNone/>
              <a:defRPr sz="1050">
                <a:solidFill>
                  <a:srgbClr val="FFFFFF"/>
                </a:solidFill>
              </a:defRPr>
            </a:lvl8pPr>
            <a:lvl9pPr indent="0" lvl="8" marL="0" algn="r">
              <a:spcBef>
                <a:spcPts val="0"/>
              </a:spcBef>
              <a:buNone/>
              <a:defRPr sz="1050">
                <a:solidFill>
                  <a:srgbClr val="FFFFFF"/>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1" name="Shape 151"/>
        <p:cNvGrpSpPr/>
        <p:nvPr/>
      </p:nvGrpSpPr>
      <p:grpSpPr>
        <a:xfrm>
          <a:off x="0" y="0"/>
          <a:ext cx="0" cy="0"/>
          <a:chOff x="0" y="0"/>
          <a:chExt cx="0" cy="0"/>
        </a:xfrm>
      </p:grpSpPr>
      <p:sp>
        <p:nvSpPr>
          <p:cNvPr id="152" name="Google Shape;152;p2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3" name="Google Shape;153;p2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54" name="Google Shape;154;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 name="Shape 155"/>
        <p:cNvGrpSpPr/>
        <p:nvPr/>
      </p:nvGrpSpPr>
      <p:grpSpPr>
        <a:xfrm>
          <a:off x="0" y="0"/>
          <a:ext cx="0" cy="0"/>
          <a:chOff x="0" y="0"/>
          <a:chExt cx="0" cy="0"/>
        </a:xfrm>
      </p:grpSpPr>
      <p:sp>
        <p:nvSpPr>
          <p:cNvPr id="156" name="Google Shape;156;p2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7" name="Google Shape;157;p23"/>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8" name="Google Shape;158;p23"/>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9" name="Google Shape;159;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0" name="Shape 160"/>
        <p:cNvGrpSpPr/>
        <p:nvPr/>
      </p:nvGrpSpPr>
      <p:grpSpPr>
        <a:xfrm>
          <a:off x="0" y="0"/>
          <a:ext cx="0" cy="0"/>
          <a:chOff x="0" y="0"/>
          <a:chExt cx="0" cy="0"/>
        </a:xfrm>
      </p:grpSpPr>
      <p:sp>
        <p:nvSpPr>
          <p:cNvPr id="161" name="Google Shape;161;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2" name="Google Shape;162;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sp>
        <p:nvSpPr>
          <p:cNvPr id="164" name="Google Shape;164;p25"/>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65" name="Google Shape;165;p25"/>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66" name="Google Shape;166;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7" name="Shape 167"/>
        <p:cNvGrpSpPr/>
        <p:nvPr/>
      </p:nvGrpSpPr>
      <p:grpSpPr>
        <a:xfrm>
          <a:off x="0" y="0"/>
          <a:ext cx="0" cy="0"/>
          <a:chOff x="0" y="0"/>
          <a:chExt cx="0" cy="0"/>
        </a:xfrm>
      </p:grpSpPr>
      <p:sp>
        <p:nvSpPr>
          <p:cNvPr id="168" name="Google Shape;168;p26"/>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69" name="Google Shape;169;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0" name="Shape 170"/>
        <p:cNvGrpSpPr/>
        <p:nvPr/>
      </p:nvGrpSpPr>
      <p:grpSpPr>
        <a:xfrm>
          <a:off x="0" y="0"/>
          <a:ext cx="0" cy="0"/>
          <a:chOff x="0" y="0"/>
          <a:chExt cx="0" cy="0"/>
        </a:xfrm>
      </p:grpSpPr>
      <p:sp>
        <p:nvSpPr>
          <p:cNvPr id="171" name="Google Shape;171;p2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27"/>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73" name="Google Shape;173;p27"/>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27"/>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5" name="Google Shape;175;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p28"/>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78" name="Google Shape;178;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2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81" name="Google Shape;181;p29"/>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82" name="Google Shape;182;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185" name="Shape 185"/>
        <p:cNvGrpSpPr/>
        <p:nvPr/>
      </p:nvGrpSpPr>
      <p:grpSpPr>
        <a:xfrm>
          <a:off x="0" y="0"/>
          <a:ext cx="0" cy="0"/>
          <a:chOff x="0" y="0"/>
          <a:chExt cx="0" cy="0"/>
        </a:xfrm>
      </p:grpSpPr>
      <p:sp>
        <p:nvSpPr>
          <p:cNvPr id="186" name="Google Shape;186;p31"/>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7" name="Google Shape;187;p31"/>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188" name="Google Shape;188;p31"/>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189" name="Google Shape;189;p31"/>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sp>
        <p:nvSpPr>
          <p:cNvPr id="29" name="Google Shape;29;p4"/>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p:txBody>
      </p:sp>
      <p:sp>
        <p:nvSpPr>
          <p:cNvPr id="33" name="Google Shape;33;p4"/>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cxnSp>
        <p:nvCxnSpPr>
          <p:cNvPr id="36" name="Google Shape;36;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2">
    <p:spTree>
      <p:nvGrpSpPr>
        <p:cNvPr id="190" name="Shape 190"/>
        <p:cNvGrpSpPr/>
        <p:nvPr/>
      </p:nvGrpSpPr>
      <p:grpSpPr>
        <a:xfrm>
          <a:off x="0" y="0"/>
          <a:ext cx="0" cy="0"/>
          <a:chOff x="0" y="0"/>
          <a:chExt cx="0" cy="0"/>
        </a:xfrm>
      </p:grpSpPr>
      <p:sp>
        <p:nvSpPr>
          <p:cNvPr id="191" name="Google Shape;191;p32"/>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2" name="Google Shape;192;p32"/>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193" name="Google Shape;193;p32"/>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194" name="Google Shape;194;p32"/>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AND_BODY_3">
    <p:spTree>
      <p:nvGrpSpPr>
        <p:cNvPr id="195" name="Shape 195"/>
        <p:cNvGrpSpPr/>
        <p:nvPr/>
      </p:nvGrpSpPr>
      <p:grpSpPr>
        <a:xfrm>
          <a:off x="0" y="0"/>
          <a:ext cx="0" cy="0"/>
          <a:chOff x="0" y="0"/>
          <a:chExt cx="0" cy="0"/>
        </a:xfrm>
      </p:grpSpPr>
      <p:sp>
        <p:nvSpPr>
          <p:cNvPr id="196" name="Google Shape;196;p33"/>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 name="Google Shape;197;p33"/>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198" name="Google Shape;198;p33"/>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199" name="Google Shape;199;p33"/>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4">
    <p:spTree>
      <p:nvGrpSpPr>
        <p:cNvPr id="200" name="Shape 200"/>
        <p:cNvGrpSpPr/>
        <p:nvPr/>
      </p:nvGrpSpPr>
      <p:grpSpPr>
        <a:xfrm>
          <a:off x="0" y="0"/>
          <a:ext cx="0" cy="0"/>
          <a:chOff x="0" y="0"/>
          <a:chExt cx="0" cy="0"/>
        </a:xfrm>
      </p:grpSpPr>
      <p:sp>
        <p:nvSpPr>
          <p:cNvPr id="201" name="Google Shape;201;p34"/>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2" name="Google Shape;202;p34"/>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203" name="Google Shape;203;p34"/>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204" name="Google Shape;204;p34"/>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TITLE_AND_BODY_5">
    <p:spTree>
      <p:nvGrpSpPr>
        <p:cNvPr id="205" name="Shape 205"/>
        <p:cNvGrpSpPr/>
        <p:nvPr/>
      </p:nvGrpSpPr>
      <p:grpSpPr>
        <a:xfrm>
          <a:off x="0" y="0"/>
          <a:ext cx="0" cy="0"/>
          <a:chOff x="0" y="0"/>
          <a:chExt cx="0" cy="0"/>
        </a:xfrm>
      </p:grpSpPr>
      <p:sp>
        <p:nvSpPr>
          <p:cNvPr id="206" name="Google Shape;206;p35"/>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7" name="Google Shape;207;p35"/>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208" name="Google Shape;208;p35"/>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209" name="Google Shape;209;p35"/>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14" name="Shape 214"/>
        <p:cNvGrpSpPr/>
        <p:nvPr/>
      </p:nvGrpSpPr>
      <p:grpSpPr>
        <a:xfrm>
          <a:off x="0" y="0"/>
          <a:ext cx="0" cy="0"/>
          <a:chOff x="0" y="0"/>
          <a:chExt cx="0" cy="0"/>
        </a:xfrm>
      </p:grpSpPr>
      <p:sp>
        <p:nvSpPr>
          <p:cNvPr id="215" name="Google Shape;215;p37"/>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6" name="Google Shape;216;p37"/>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Ocean WavePicture 9" id="217" name="Google Shape;217;p37"/>
          <p:cNvPicPr preferRelativeResize="0"/>
          <p:nvPr/>
        </p:nvPicPr>
        <p:blipFill rotWithShape="1">
          <a:blip r:embed="rId2">
            <a:alphaModFix/>
          </a:blip>
          <a:srcRect b="0" l="0" r="0" t="0"/>
          <a:stretch/>
        </p:blipFill>
        <p:spPr>
          <a:xfrm>
            <a:off x="-2" y="56"/>
            <a:ext cx="12191999" cy="6857889"/>
          </a:xfrm>
          <a:prstGeom prst="rect">
            <a:avLst/>
          </a:prstGeom>
          <a:noFill/>
          <a:ln>
            <a:noFill/>
          </a:ln>
        </p:spPr>
      </p:pic>
      <p:sp>
        <p:nvSpPr>
          <p:cNvPr id="218" name="Google Shape;218;p37"/>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 name="Shape 219"/>
        <p:cNvGrpSpPr/>
        <p:nvPr/>
      </p:nvGrpSpPr>
      <p:grpSpPr>
        <a:xfrm>
          <a:off x="0" y="0"/>
          <a:ext cx="0" cy="0"/>
          <a:chOff x="0" y="0"/>
          <a:chExt cx="0" cy="0"/>
        </a:xfrm>
      </p:grpSpPr>
      <p:sp>
        <p:nvSpPr>
          <p:cNvPr id="220" name="Google Shape;220;p38"/>
          <p:cNvSpPr txBox="1"/>
          <p:nvPr>
            <p:ph type="title"/>
          </p:nvPr>
        </p:nvSpPr>
        <p:spPr>
          <a:xfrm>
            <a:off x="1524000" y="1124530"/>
            <a:ext cx="9144000" cy="2387700"/>
          </a:xfrm>
          <a:prstGeom prst="rect">
            <a:avLst/>
          </a:prstGeom>
          <a:noFill/>
          <a:ln>
            <a:noFill/>
          </a:ln>
        </p:spPr>
        <p:txBody>
          <a:bodyPr anchorCtr="0" anchor="b" bIns="45700" lIns="45700" spcFirstLastPara="1" rIns="45700" wrap="square" tIns="45700">
            <a:noAutofit/>
          </a:bodyPr>
          <a:lstStyle>
            <a:lvl1pPr lvl="0" rtl="0" algn="ctr">
              <a:lnSpc>
                <a:spcPct val="90000"/>
              </a:lnSpc>
              <a:spcBef>
                <a:spcPts val="0"/>
              </a:spcBef>
              <a:spcAft>
                <a:spcPts val="0"/>
              </a:spcAft>
              <a:buClr>
                <a:srgbClr val="000000"/>
              </a:buClr>
              <a:buSzPts val="6000"/>
              <a:buFont typeface="Arial"/>
              <a:buNone/>
              <a:defRPr sz="6000"/>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21" name="Google Shape;221;p38"/>
          <p:cNvSpPr txBox="1"/>
          <p:nvPr>
            <p:ph idx="1" type="body"/>
          </p:nvPr>
        </p:nvSpPr>
        <p:spPr>
          <a:xfrm>
            <a:off x="1524000" y="3602037"/>
            <a:ext cx="9144000" cy="1655700"/>
          </a:xfrm>
          <a:prstGeom prst="rect">
            <a:avLst/>
          </a:prstGeom>
          <a:noFill/>
          <a:ln>
            <a:noFill/>
          </a:ln>
        </p:spPr>
        <p:txBody>
          <a:bodyPr anchorCtr="0" anchor="t" bIns="45700" lIns="45700" spcFirstLastPara="1" rIns="45700" wrap="square" tIns="45700">
            <a:noAutofit/>
          </a:bodyPr>
          <a:lstStyle>
            <a:lvl1pPr indent="-228600" lvl="0" marL="457200" rtl="0" algn="ctr">
              <a:lnSpc>
                <a:spcPct val="90000"/>
              </a:lnSpc>
              <a:spcBef>
                <a:spcPts val="1100"/>
              </a:spcBef>
              <a:spcAft>
                <a:spcPts val="0"/>
              </a:spcAft>
              <a:buClr>
                <a:srgbClr val="404040"/>
              </a:buClr>
              <a:buSzPts val="2400"/>
              <a:buFont typeface="Arial"/>
              <a:buNone/>
              <a:defRPr sz="2400">
                <a:solidFill>
                  <a:srgbClr val="404040"/>
                </a:solidFill>
              </a:defRPr>
            </a:lvl1pPr>
            <a:lvl2pPr indent="-228600" lvl="1" marL="914400" rtl="0" algn="ctr">
              <a:lnSpc>
                <a:spcPct val="90000"/>
              </a:lnSpc>
              <a:spcBef>
                <a:spcPts val="1100"/>
              </a:spcBef>
              <a:spcAft>
                <a:spcPts val="0"/>
              </a:spcAft>
              <a:buClr>
                <a:srgbClr val="404040"/>
              </a:buClr>
              <a:buSzPts val="2400"/>
              <a:buFont typeface="Arial"/>
              <a:buNone/>
              <a:defRPr sz="2400">
                <a:solidFill>
                  <a:srgbClr val="404040"/>
                </a:solidFill>
              </a:defRPr>
            </a:lvl2pPr>
            <a:lvl3pPr indent="-228600" lvl="2" marL="1371600" rtl="0" algn="ctr">
              <a:lnSpc>
                <a:spcPct val="90000"/>
              </a:lnSpc>
              <a:spcBef>
                <a:spcPts val="1100"/>
              </a:spcBef>
              <a:spcAft>
                <a:spcPts val="0"/>
              </a:spcAft>
              <a:buClr>
                <a:srgbClr val="404040"/>
              </a:buClr>
              <a:buSzPts val="2400"/>
              <a:buFont typeface="Arial"/>
              <a:buNone/>
              <a:defRPr sz="2400">
                <a:solidFill>
                  <a:srgbClr val="404040"/>
                </a:solidFill>
              </a:defRPr>
            </a:lvl3pPr>
            <a:lvl4pPr indent="-228600" lvl="3" marL="1828800" rtl="0" algn="ctr">
              <a:lnSpc>
                <a:spcPct val="90000"/>
              </a:lnSpc>
              <a:spcBef>
                <a:spcPts val="1100"/>
              </a:spcBef>
              <a:spcAft>
                <a:spcPts val="0"/>
              </a:spcAft>
              <a:buClr>
                <a:srgbClr val="404040"/>
              </a:buClr>
              <a:buSzPts val="2400"/>
              <a:buFont typeface="Arial"/>
              <a:buNone/>
              <a:defRPr sz="2400">
                <a:solidFill>
                  <a:srgbClr val="404040"/>
                </a:solidFill>
              </a:defRPr>
            </a:lvl4pPr>
            <a:lvl5pPr indent="-228600" lvl="4" marL="2286000" rtl="0" algn="ctr">
              <a:lnSpc>
                <a:spcPct val="90000"/>
              </a:lnSpc>
              <a:spcBef>
                <a:spcPts val="1100"/>
              </a:spcBef>
              <a:spcAft>
                <a:spcPts val="0"/>
              </a:spcAft>
              <a:buClr>
                <a:srgbClr val="404040"/>
              </a:buClr>
              <a:buSzPts val="2400"/>
              <a:buFont typeface="Arial"/>
              <a:buNone/>
              <a:defRPr sz="24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22" name="Google Shape;222;p38"/>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3" name="Shape 223"/>
        <p:cNvGrpSpPr/>
        <p:nvPr/>
      </p:nvGrpSpPr>
      <p:grpSpPr>
        <a:xfrm>
          <a:off x="0" y="0"/>
          <a:ext cx="0" cy="0"/>
          <a:chOff x="0" y="0"/>
          <a:chExt cx="0" cy="0"/>
        </a:xfrm>
      </p:grpSpPr>
      <p:sp>
        <p:nvSpPr>
          <p:cNvPr id="224" name="Google Shape;224;p39"/>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25" name="Google Shape;225;p39"/>
          <p:cNvSpPr txBox="1"/>
          <p:nvPr>
            <p:ph idx="1" type="body"/>
          </p:nvPr>
        </p:nvSpPr>
        <p:spPr>
          <a:xfrm>
            <a:off x="845126" y="1828800"/>
            <a:ext cx="10515600" cy="4351200"/>
          </a:xfrm>
          <a:prstGeom prst="rect">
            <a:avLst/>
          </a:prstGeom>
          <a:noFill/>
          <a:ln>
            <a:noFill/>
          </a:ln>
        </p:spPr>
        <p:txBody>
          <a:bodyPr anchorCtr="0" anchor="t"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26" name="Google Shape;226;p39"/>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7" name="Shape 227"/>
        <p:cNvGrpSpPr/>
        <p:nvPr/>
      </p:nvGrpSpPr>
      <p:grpSpPr>
        <a:xfrm>
          <a:off x="0" y="0"/>
          <a:ext cx="0" cy="0"/>
          <a:chOff x="0" y="0"/>
          <a:chExt cx="0" cy="0"/>
        </a:xfrm>
      </p:grpSpPr>
      <p:sp>
        <p:nvSpPr>
          <p:cNvPr id="228" name="Google Shape;228;p40"/>
          <p:cNvSpPr txBox="1"/>
          <p:nvPr>
            <p:ph type="title"/>
          </p:nvPr>
        </p:nvSpPr>
        <p:spPr>
          <a:xfrm>
            <a:off x="831850" y="1712422"/>
            <a:ext cx="10515600" cy="28512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6000"/>
              <a:buFont typeface="Arial"/>
              <a:buNone/>
              <a:defRPr sz="6000"/>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29" name="Google Shape;229;p40"/>
          <p:cNvSpPr txBox="1"/>
          <p:nvPr>
            <p:ph idx="1" type="body"/>
          </p:nvPr>
        </p:nvSpPr>
        <p:spPr>
          <a:xfrm>
            <a:off x="831850" y="4552632"/>
            <a:ext cx="10515600" cy="1500300"/>
          </a:xfrm>
          <a:prstGeom prst="rect">
            <a:avLst/>
          </a:prstGeom>
          <a:noFill/>
          <a:ln>
            <a:noFill/>
          </a:ln>
        </p:spPr>
        <p:txBody>
          <a:bodyPr anchorCtr="0" anchor="t" bIns="45700" lIns="45700" spcFirstLastPara="1" rIns="45700" wrap="square" tIns="45700">
            <a:noAutofit/>
          </a:bodyPr>
          <a:lstStyle>
            <a:lvl1pPr indent="-228600" lvl="0" marL="457200" rtl="0" algn="l">
              <a:lnSpc>
                <a:spcPct val="90000"/>
              </a:lnSpc>
              <a:spcBef>
                <a:spcPts val="1100"/>
              </a:spcBef>
              <a:spcAft>
                <a:spcPts val="0"/>
              </a:spcAft>
              <a:buClr>
                <a:srgbClr val="404040"/>
              </a:buClr>
              <a:buSzPts val="2400"/>
              <a:buFont typeface="Arial"/>
              <a:buNone/>
              <a:defRPr sz="2400">
                <a:solidFill>
                  <a:srgbClr val="404040"/>
                </a:solidFill>
              </a:defRPr>
            </a:lvl1pPr>
            <a:lvl2pPr indent="-228600" lvl="1" marL="914400" rtl="0" algn="l">
              <a:lnSpc>
                <a:spcPct val="90000"/>
              </a:lnSpc>
              <a:spcBef>
                <a:spcPts val="1100"/>
              </a:spcBef>
              <a:spcAft>
                <a:spcPts val="0"/>
              </a:spcAft>
              <a:buClr>
                <a:srgbClr val="404040"/>
              </a:buClr>
              <a:buSzPts val="2400"/>
              <a:buFont typeface="Arial"/>
              <a:buNone/>
              <a:defRPr sz="2400">
                <a:solidFill>
                  <a:srgbClr val="404040"/>
                </a:solidFill>
              </a:defRPr>
            </a:lvl2pPr>
            <a:lvl3pPr indent="-228600" lvl="2" marL="1371600" rtl="0" algn="l">
              <a:lnSpc>
                <a:spcPct val="90000"/>
              </a:lnSpc>
              <a:spcBef>
                <a:spcPts val="1100"/>
              </a:spcBef>
              <a:spcAft>
                <a:spcPts val="0"/>
              </a:spcAft>
              <a:buClr>
                <a:srgbClr val="404040"/>
              </a:buClr>
              <a:buSzPts val="2400"/>
              <a:buFont typeface="Arial"/>
              <a:buNone/>
              <a:defRPr sz="2400">
                <a:solidFill>
                  <a:srgbClr val="404040"/>
                </a:solidFill>
              </a:defRPr>
            </a:lvl3pPr>
            <a:lvl4pPr indent="-228600" lvl="3" marL="1828800" rtl="0" algn="l">
              <a:lnSpc>
                <a:spcPct val="90000"/>
              </a:lnSpc>
              <a:spcBef>
                <a:spcPts val="1100"/>
              </a:spcBef>
              <a:spcAft>
                <a:spcPts val="0"/>
              </a:spcAft>
              <a:buClr>
                <a:srgbClr val="404040"/>
              </a:buClr>
              <a:buSzPts val="2400"/>
              <a:buFont typeface="Arial"/>
              <a:buNone/>
              <a:defRPr sz="2400">
                <a:solidFill>
                  <a:srgbClr val="404040"/>
                </a:solidFill>
              </a:defRPr>
            </a:lvl4pPr>
            <a:lvl5pPr indent="-228600" lvl="4" marL="2286000" rtl="0" algn="l">
              <a:lnSpc>
                <a:spcPct val="90000"/>
              </a:lnSpc>
              <a:spcBef>
                <a:spcPts val="1100"/>
              </a:spcBef>
              <a:spcAft>
                <a:spcPts val="0"/>
              </a:spcAft>
              <a:buClr>
                <a:srgbClr val="404040"/>
              </a:buClr>
              <a:buSzPts val="2400"/>
              <a:buFont typeface="Arial"/>
              <a:buNone/>
              <a:defRPr sz="24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30" name="Google Shape;230;p40"/>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1" name="Shape 231"/>
        <p:cNvGrpSpPr/>
        <p:nvPr/>
      </p:nvGrpSpPr>
      <p:grpSpPr>
        <a:xfrm>
          <a:off x="0" y="0"/>
          <a:ext cx="0" cy="0"/>
          <a:chOff x="0" y="0"/>
          <a:chExt cx="0" cy="0"/>
        </a:xfrm>
      </p:grpSpPr>
      <p:sp>
        <p:nvSpPr>
          <p:cNvPr id="232" name="Google Shape;232;p41"/>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33" name="Google Shape;233;p41"/>
          <p:cNvSpPr txBox="1"/>
          <p:nvPr>
            <p:ph idx="1" type="body"/>
          </p:nvPr>
        </p:nvSpPr>
        <p:spPr>
          <a:xfrm>
            <a:off x="845126" y="1828800"/>
            <a:ext cx="5181600" cy="4351200"/>
          </a:xfrm>
          <a:prstGeom prst="rect">
            <a:avLst/>
          </a:prstGeom>
          <a:noFill/>
          <a:ln>
            <a:noFill/>
          </a:ln>
        </p:spPr>
        <p:txBody>
          <a:bodyPr anchorCtr="0" anchor="t"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34" name="Google Shape;234;p41"/>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35" name="Shape 235"/>
        <p:cNvGrpSpPr/>
        <p:nvPr/>
      </p:nvGrpSpPr>
      <p:grpSpPr>
        <a:xfrm>
          <a:off x="0" y="0"/>
          <a:ext cx="0" cy="0"/>
          <a:chOff x="0" y="0"/>
          <a:chExt cx="0" cy="0"/>
        </a:xfrm>
      </p:grpSpPr>
      <p:sp>
        <p:nvSpPr>
          <p:cNvPr id="236" name="Google Shape;236;p42"/>
          <p:cNvSpPr txBox="1"/>
          <p:nvPr>
            <p:ph idx="1" type="body"/>
          </p:nvPr>
        </p:nvSpPr>
        <p:spPr>
          <a:xfrm>
            <a:off x="845126" y="1681850"/>
            <a:ext cx="5156100" cy="825600"/>
          </a:xfrm>
          <a:prstGeom prst="rect">
            <a:avLst/>
          </a:prstGeom>
          <a:noFill/>
          <a:ln>
            <a:noFill/>
          </a:ln>
        </p:spPr>
        <p:txBody>
          <a:bodyPr anchorCtr="0" anchor="b" bIns="45700" lIns="45700" spcFirstLastPara="1" rIns="45700" wrap="square" tIns="45700">
            <a:noAutofit/>
          </a:bodyPr>
          <a:lstStyle>
            <a:lvl1pPr indent="-228600" lvl="0" marL="457200" rtl="0" algn="l">
              <a:lnSpc>
                <a:spcPct val="90000"/>
              </a:lnSpc>
              <a:spcBef>
                <a:spcPts val="0"/>
              </a:spcBef>
              <a:spcAft>
                <a:spcPts val="0"/>
              </a:spcAft>
              <a:buClr>
                <a:srgbClr val="000000"/>
              </a:buClr>
              <a:buSzPts val="2400"/>
              <a:buFont typeface="Arial"/>
              <a:buNone/>
              <a:defRPr b="1" sz="2400"/>
            </a:lvl1pPr>
            <a:lvl2pPr indent="-228600" lvl="1" marL="914400" rtl="0" algn="l">
              <a:lnSpc>
                <a:spcPct val="90000"/>
              </a:lnSpc>
              <a:spcBef>
                <a:spcPts val="0"/>
              </a:spcBef>
              <a:spcAft>
                <a:spcPts val="0"/>
              </a:spcAft>
              <a:buClr>
                <a:srgbClr val="000000"/>
              </a:buClr>
              <a:buSzPts val="2400"/>
              <a:buFont typeface="Arial"/>
              <a:buNone/>
              <a:defRPr b="1" sz="2400"/>
            </a:lvl2pPr>
            <a:lvl3pPr indent="-228600" lvl="2" marL="1371600" rtl="0" algn="l">
              <a:lnSpc>
                <a:spcPct val="90000"/>
              </a:lnSpc>
              <a:spcBef>
                <a:spcPts val="0"/>
              </a:spcBef>
              <a:spcAft>
                <a:spcPts val="0"/>
              </a:spcAft>
              <a:buClr>
                <a:srgbClr val="000000"/>
              </a:buClr>
              <a:buSzPts val="2400"/>
              <a:buFont typeface="Arial"/>
              <a:buNone/>
              <a:defRPr b="1" sz="2400"/>
            </a:lvl3pPr>
            <a:lvl4pPr indent="-228600" lvl="3" marL="1828800" rtl="0" algn="l">
              <a:lnSpc>
                <a:spcPct val="90000"/>
              </a:lnSpc>
              <a:spcBef>
                <a:spcPts val="0"/>
              </a:spcBef>
              <a:spcAft>
                <a:spcPts val="0"/>
              </a:spcAft>
              <a:buClr>
                <a:srgbClr val="000000"/>
              </a:buClr>
              <a:buSzPts val="2400"/>
              <a:buFont typeface="Arial"/>
              <a:buNone/>
              <a:defRPr b="1" sz="2400"/>
            </a:lvl4pPr>
            <a:lvl5pPr indent="-228600" lvl="4" marL="2286000" rtl="0" algn="l">
              <a:lnSpc>
                <a:spcPct val="90000"/>
              </a:lnSpc>
              <a:spcBef>
                <a:spcPts val="0"/>
              </a:spcBef>
              <a:spcAft>
                <a:spcPts val="0"/>
              </a:spcAft>
              <a:buClr>
                <a:srgbClr val="000000"/>
              </a:buClr>
              <a:buSzPts val="2400"/>
              <a:buFont typeface="Arial"/>
              <a:buNone/>
              <a:defRPr b="1" sz="2400"/>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37" name="Google Shape;237;p42"/>
          <p:cNvSpPr txBox="1"/>
          <p:nvPr>
            <p:ph idx="2" type="body"/>
          </p:nvPr>
        </p:nvSpPr>
        <p:spPr>
          <a:xfrm>
            <a:off x="6172200" y="1681851"/>
            <a:ext cx="5181600" cy="825600"/>
          </a:xfrm>
          <a:prstGeom prst="rect">
            <a:avLst/>
          </a:prstGeom>
          <a:noFill/>
          <a:ln>
            <a:noFill/>
          </a:ln>
        </p:spPr>
        <p:txBody>
          <a:bodyPr anchorCtr="0" anchor="b"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38" name="Google Shape;238;p42"/>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39" name="Google Shape;239;p42"/>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5"/>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479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5"/>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0" name="Shape 240"/>
        <p:cNvGrpSpPr/>
        <p:nvPr/>
      </p:nvGrpSpPr>
      <p:grpSpPr>
        <a:xfrm>
          <a:off x="0" y="0"/>
          <a:ext cx="0" cy="0"/>
          <a:chOff x="0" y="0"/>
          <a:chExt cx="0" cy="0"/>
        </a:xfrm>
      </p:grpSpPr>
      <p:sp>
        <p:nvSpPr>
          <p:cNvPr id="241" name="Google Shape;241;p43"/>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42" name="Google Shape;242;p43"/>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45" name="Shape 245"/>
        <p:cNvGrpSpPr/>
        <p:nvPr/>
      </p:nvGrpSpPr>
      <p:grpSpPr>
        <a:xfrm>
          <a:off x="0" y="0"/>
          <a:ext cx="0" cy="0"/>
          <a:chOff x="0" y="0"/>
          <a:chExt cx="0" cy="0"/>
        </a:xfrm>
      </p:grpSpPr>
      <p:sp>
        <p:nvSpPr>
          <p:cNvPr id="246" name="Google Shape;246;p45"/>
          <p:cNvSpPr txBox="1"/>
          <p:nvPr>
            <p:ph type="title"/>
          </p:nvPr>
        </p:nvSpPr>
        <p:spPr>
          <a:xfrm>
            <a:off x="841247" y="457200"/>
            <a:ext cx="3931500" cy="1600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3200"/>
              <a:buFont typeface="Arial"/>
              <a:buNone/>
              <a:defRPr sz="3200"/>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47" name="Google Shape;247;p45"/>
          <p:cNvSpPr txBox="1"/>
          <p:nvPr>
            <p:ph idx="1" type="body"/>
          </p:nvPr>
        </p:nvSpPr>
        <p:spPr>
          <a:xfrm>
            <a:off x="5181600" y="990600"/>
            <a:ext cx="6172500" cy="4876800"/>
          </a:xfrm>
          <a:prstGeom prst="rect">
            <a:avLst/>
          </a:prstGeom>
          <a:noFill/>
          <a:ln>
            <a:noFill/>
          </a:ln>
        </p:spPr>
        <p:txBody>
          <a:bodyPr anchorCtr="0" anchor="t" bIns="45700" lIns="45700" spcFirstLastPara="1" rIns="45700" wrap="square" tIns="45700">
            <a:noAutofit/>
          </a:bodyPr>
          <a:lstStyle>
            <a:lvl1pPr indent="-431800" lvl="0" marL="457200" rtl="0" algn="l">
              <a:lnSpc>
                <a:spcPct val="90000"/>
              </a:lnSpc>
              <a:spcBef>
                <a:spcPts val="1100"/>
              </a:spcBef>
              <a:spcAft>
                <a:spcPts val="0"/>
              </a:spcAft>
              <a:buClr>
                <a:srgbClr val="000000"/>
              </a:buClr>
              <a:buSzPts val="3200"/>
              <a:buFont typeface="Arial"/>
              <a:buChar char="●"/>
              <a:defRPr sz="3200"/>
            </a:lvl1pPr>
            <a:lvl2pPr indent="-431800" lvl="1" marL="914400" rtl="0" algn="l">
              <a:lnSpc>
                <a:spcPct val="90000"/>
              </a:lnSpc>
              <a:spcBef>
                <a:spcPts val="1100"/>
              </a:spcBef>
              <a:spcAft>
                <a:spcPts val="0"/>
              </a:spcAft>
              <a:buClr>
                <a:srgbClr val="000000"/>
              </a:buClr>
              <a:buSzPts val="3200"/>
              <a:buFont typeface="Arial"/>
              <a:buChar char="●"/>
              <a:defRPr sz="3200"/>
            </a:lvl2pPr>
            <a:lvl3pPr indent="-431800" lvl="2" marL="1371600" rtl="0" algn="l">
              <a:lnSpc>
                <a:spcPct val="90000"/>
              </a:lnSpc>
              <a:spcBef>
                <a:spcPts val="1100"/>
              </a:spcBef>
              <a:spcAft>
                <a:spcPts val="0"/>
              </a:spcAft>
              <a:buClr>
                <a:srgbClr val="000000"/>
              </a:buClr>
              <a:buSzPts val="3200"/>
              <a:buFont typeface="Arial"/>
              <a:buChar char="●"/>
              <a:defRPr sz="3200"/>
            </a:lvl3pPr>
            <a:lvl4pPr indent="-431800" lvl="3" marL="1828800" rtl="0" algn="l">
              <a:lnSpc>
                <a:spcPct val="90000"/>
              </a:lnSpc>
              <a:spcBef>
                <a:spcPts val="1100"/>
              </a:spcBef>
              <a:spcAft>
                <a:spcPts val="0"/>
              </a:spcAft>
              <a:buClr>
                <a:srgbClr val="000000"/>
              </a:buClr>
              <a:buSzPts val="3200"/>
              <a:buFont typeface="Arial"/>
              <a:buChar char="●"/>
              <a:defRPr sz="3200"/>
            </a:lvl4pPr>
            <a:lvl5pPr indent="-431800" lvl="4" marL="2286000" rtl="0" algn="l">
              <a:lnSpc>
                <a:spcPct val="90000"/>
              </a:lnSpc>
              <a:spcBef>
                <a:spcPts val="1100"/>
              </a:spcBef>
              <a:spcAft>
                <a:spcPts val="0"/>
              </a:spcAft>
              <a:buClr>
                <a:srgbClr val="000000"/>
              </a:buClr>
              <a:buSzPts val="3200"/>
              <a:buFont typeface="Arial"/>
              <a:buChar char="●"/>
              <a:defRPr sz="3200"/>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48" name="Google Shape;248;p45"/>
          <p:cNvSpPr txBox="1"/>
          <p:nvPr>
            <p:ph idx="2" type="body"/>
          </p:nvPr>
        </p:nvSpPr>
        <p:spPr>
          <a:xfrm>
            <a:off x="841247" y="2057399"/>
            <a:ext cx="3931500" cy="3810000"/>
          </a:xfrm>
          <a:prstGeom prst="rect">
            <a:avLst/>
          </a:prstGeom>
          <a:noFill/>
          <a:ln>
            <a:noFill/>
          </a:ln>
        </p:spPr>
        <p:txBody>
          <a:bodyPr anchorCtr="0" anchor="t"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49" name="Google Shape;249;p45"/>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0" name="Shape 250"/>
        <p:cNvGrpSpPr/>
        <p:nvPr/>
      </p:nvGrpSpPr>
      <p:grpSpPr>
        <a:xfrm>
          <a:off x="0" y="0"/>
          <a:ext cx="0" cy="0"/>
          <a:chOff x="0" y="0"/>
          <a:chExt cx="0" cy="0"/>
        </a:xfrm>
      </p:grpSpPr>
      <p:sp>
        <p:nvSpPr>
          <p:cNvPr id="251" name="Google Shape;251;p46"/>
          <p:cNvSpPr txBox="1"/>
          <p:nvPr>
            <p:ph type="title"/>
          </p:nvPr>
        </p:nvSpPr>
        <p:spPr>
          <a:xfrm>
            <a:off x="841247" y="457200"/>
            <a:ext cx="3931500" cy="1600500"/>
          </a:xfrm>
          <a:prstGeom prst="rect">
            <a:avLst/>
          </a:prstGeom>
          <a:noFill/>
          <a:ln>
            <a:noFill/>
          </a:ln>
        </p:spPr>
        <p:txBody>
          <a:bodyPr anchorCtr="0" anchor="b" bIns="45700" lIns="45700" spcFirstLastPara="1" rIns="45700" wrap="square" tIns="45700">
            <a:noAutofit/>
          </a:bodyPr>
          <a:lstStyle>
            <a:lvl1pPr lvl="0" rtl="0" algn="l">
              <a:lnSpc>
                <a:spcPct val="90000"/>
              </a:lnSpc>
              <a:spcBef>
                <a:spcPts val="0"/>
              </a:spcBef>
              <a:spcAft>
                <a:spcPts val="0"/>
              </a:spcAft>
              <a:buClr>
                <a:srgbClr val="000000"/>
              </a:buClr>
              <a:buSzPts val="3200"/>
              <a:buFont typeface="Arial"/>
              <a:buNone/>
              <a:defRPr sz="3200"/>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52" name="Google Shape;252;p46"/>
          <p:cNvSpPr/>
          <p:nvPr>
            <p:ph idx="2" type="pic"/>
          </p:nvPr>
        </p:nvSpPr>
        <p:spPr>
          <a:xfrm>
            <a:off x="5181600" y="990600"/>
            <a:ext cx="6172500" cy="4876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lvl="1"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lvl="2"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lvl="3"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lvl="4"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lvl="5"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lvl="6"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lvl="7"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lvl="8"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253" name="Google Shape;253;p46"/>
          <p:cNvSpPr txBox="1"/>
          <p:nvPr>
            <p:ph idx="1" type="body"/>
          </p:nvPr>
        </p:nvSpPr>
        <p:spPr>
          <a:xfrm>
            <a:off x="841247" y="2057400"/>
            <a:ext cx="3931500" cy="3810000"/>
          </a:xfrm>
          <a:prstGeom prst="rect">
            <a:avLst/>
          </a:prstGeom>
          <a:noFill/>
          <a:ln>
            <a:noFill/>
          </a:ln>
        </p:spPr>
        <p:txBody>
          <a:bodyPr anchorCtr="0" anchor="t" bIns="45700" lIns="45700" spcFirstLastPara="1" rIns="45700" wrap="square" tIns="45700">
            <a:noAutofit/>
          </a:bodyPr>
          <a:lstStyle>
            <a:lvl1pPr indent="-228600" lvl="0" marL="457200" rtl="0" algn="l">
              <a:lnSpc>
                <a:spcPct val="90000"/>
              </a:lnSpc>
              <a:spcBef>
                <a:spcPts val="1100"/>
              </a:spcBef>
              <a:spcAft>
                <a:spcPts val="0"/>
              </a:spcAft>
              <a:buClr>
                <a:srgbClr val="000000"/>
              </a:buClr>
              <a:buSzPts val="1600"/>
              <a:buFont typeface="Arial"/>
              <a:buNone/>
              <a:defRPr sz="1600"/>
            </a:lvl1pPr>
            <a:lvl2pPr indent="-228600" lvl="1" marL="914400" rtl="0" algn="l">
              <a:lnSpc>
                <a:spcPct val="90000"/>
              </a:lnSpc>
              <a:spcBef>
                <a:spcPts val="1100"/>
              </a:spcBef>
              <a:spcAft>
                <a:spcPts val="0"/>
              </a:spcAft>
              <a:buClr>
                <a:srgbClr val="000000"/>
              </a:buClr>
              <a:buSzPts val="1600"/>
              <a:buFont typeface="Arial"/>
              <a:buNone/>
              <a:defRPr sz="1600"/>
            </a:lvl2pPr>
            <a:lvl3pPr indent="-228600" lvl="2" marL="1371600" rtl="0" algn="l">
              <a:lnSpc>
                <a:spcPct val="90000"/>
              </a:lnSpc>
              <a:spcBef>
                <a:spcPts val="1100"/>
              </a:spcBef>
              <a:spcAft>
                <a:spcPts val="0"/>
              </a:spcAft>
              <a:buClr>
                <a:srgbClr val="000000"/>
              </a:buClr>
              <a:buSzPts val="1600"/>
              <a:buFont typeface="Arial"/>
              <a:buNone/>
              <a:defRPr sz="1600"/>
            </a:lvl3pPr>
            <a:lvl4pPr indent="-228600" lvl="3" marL="1828800" rtl="0" algn="l">
              <a:lnSpc>
                <a:spcPct val="90000"/>
              </a:lnSpc>
              <a:spcBef>
                <a:spcPts val="1100"/>
              </a:spcBef>
              <a:spcAft>
                <a:spcPts val="0"/>
              </a:spcAft>
              <a:buClr>
                <a:srgbClr val="000000"/>
              </a:buClr>
              <a:buSzPts val="1600"/>
              <a:buFont typeface="Arial"/>
              <a:buNone/>
              <a:defRPr sz="1600"/>
            </a:lvl4pPr>
            <a:lvl5pPr indent="-228600" lvl="4" marL="2286000" rtl="0" algn="l">
              <a:lnSpc>
                <a:spcPct val="90000"/>
              </a:lnSpc>
              <a:spcBef>
                <a:spcPts val="1100"/>
              </a:spcBef>
              <a:spcAft>
                <a:spcPts val="0"/>
              </a:spcAft>
              <a:buClr>
                <a:srgbClr val="000000"/>
              </a:buClr>
              <a:buSzPts val="1600"/>
              <a:buFont typeface="Arial"/>
              <a:buNone/>
              <a:defRPr sz="1600"/>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54" name="Google Shape;254;p46"/>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55" name="Shape 255"/>
        <p:cNvGrpSpPr/>
        <p:nvPr/>
      </p:nvGrpSpPr>
      <p:grpSpPr>
        <a:xfrm>
          <a:off x="0" y="0"/>
          <a:ext cx="0" cy="0"/>
          <a:chOff x="0" y="0"/>
          <a:chExt cx="0" cy="0"/>
        </a:xfrm>
      </p:grpSpPr>
      <p:sp>
        <p:nvSpPr>
          <p:cNvPr id="256" name="Google Shape;256;p47"/>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57" name="Google Shape;257;p47"/>
          <p:cNvSpPr txBox="1"/>
          <p:nvPr>
            <p:ph idx="1" type="body"/>
          </p:nvPr>
        </p:nvSpPr>
        <p:spPr>
          <a:xfrm>
            <a:off x="845126" y="1828800"/>
            <a:ext cx="10515600" cy="4351200"/>
          </a:xfrm>
          <a:prstGeom prst="rect">
            <a:avLst/>
          </a:prstGeom>
          <a:noFill/>
          <a:ln>
            <a:noFill/>
          </a:ln>
        </p:spPr>
        <p:txBody>
          <a:bodyPr anchorCtr="0" anchor="t"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58" name="Google Shape;258;p47"/>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259" name="Shape 259"/>
        <p:cNvGrpSpPr/>
        <p:nvPr/>
      </p:nvGrpSpPr>
      <p:grpSpPr>
        <a:xfrm>
          <a:off x="0" y="0"/>
          <a:ext cx="0" cy="0"/>
          <a:chOff x="0" y="0"/>
          <a:chExt cx="0" cy="0"/>
        </a:xfrm>
      </p:grpSpPr>
      <p:sp>
        <p:nvSpPr>
          <p:cNvPr id="260" name="Google Shape;260;p48"/>
          <p:cNvSpPr txBox="1"/>
          <p:nvPr>
            <p:ph type="title"/>
          </p:nvPr>
        </p:nvSpPr>
        <p:spPr>
          <a:xfrm>
            <a:off x="8724900" y="360361"/>
            <a:ext cx="2628900" cy="58119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Clr>
                <a:srgbClr val="000000"/>
              </a:buClr>
              <a:buSzPts val="1900"/>
              <a:buNone/>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61" name="Google Shape;261;p48"/>
          <p:cNvSpPr txBox="1"/>
          <p:nvPr>
            <p:ph idx="1" type="body"/>
          </p:nvPr>
        </p:nvSpPr>
        <p:spPr>
          <a:xfrm>
            <a:off x="838200" y="360361"/>
            <a:ext cx="7734300" cy="5811900"/>
          </a:xfrm>
          <a:prstGeom prst="rect">
            <a:avLst/>
          </a:prstGeom>
          <a:noFill/>
          <a:ln>
            <a:noFill/>
          </a:ln>
        </p:spPr>
        <p:txBody>
          <a:bodyPr anchorCtr="0" anchor="t" bIns="45700" lIns="45700" spcFirstLastPara="1" rIns="45700" wrap="square" tIns="4570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62" name="Google Shape;262;p48"/>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888888"/>
              </a:buClr>
              <a:buSzPts val="1100"/>
              <a:buFont typeface="Arial"/>
              <a:buNone/>
              <a:defRPr sz="1100">
                <a:solidFill>
                  <a:srgbClr val="888888"/>
                </a:solidFill>
              </a:defRPr>
            </a:lvl1pPr>
            <a:lvl2pPr indent="0" lvl="1" marL="0" rtl="0" algn="r">
              <a:lnSpc>
                <a:spcPct val="100000"/>
              </a:lnSpc>
              <a:spcBef>
                <a:spcPts val="0"/>
              </a:spcBef>
              <a:spcAft>
                <a:spcPts val="0"/>
              </a:spcAft>
              <a:buClr>
                <a:srgbClr val="888888"/>
              </a:buClr>
              <a:buSzPts val="1100"/>
              <a:buFont typeface="Arial"/>
              <a:buNone/>
              <a:defRPr sz="1100">
                <a:solidFill>
                  <a:srgbClr val="888888"/>
                </a:solidFill>
              </a:defRPr>
            </a:lvl2pPr>
            <a:lvl3pPr indent="0" lvl="2" marL="0" rtl="0" algn="r">
              <a:lnSpc>
                <a:spcPct val="100000"/>
              </a:lnSpc>
              <a:spcBef>
                <a:spcPts val="0"/>
              </a:spcBef>
              <a:spcAft>
                <a:spcPts val="0"/>
              </a:spcAft>
              <a:buClr>
                <a:srgbClr val="888888"/>
              </a:buClr>
              <a:buSzPts val="1100"/>
              <a:buFont typeface="Arial"/>
              <a:buNone/>
              <a:defRPr sz="1100">
                <a:solidFill>
                  <a:srgbClr val="888888"/>
                </a:solidFill>
              </a:defRPr>
            </a:lvl3pPr>
            <a:lvl4pPr indent="0" lvl="3" marL="0" rtl="0" algn="r">
              <a:lnSpc>
                <a:spcPct val="100000"/>
              </a:lnSpc>
              <a:spcBef>
                <a:spcPts val="0"/>
              </a:spcBef>
              <a:spcAft>
                <a:spcPts val="0"/>
              </a:spcAft>
              <a:buClr>
                <a:srgbClr val="888888"/>
              </a:buClr>
              <a:buSzPts val="1100"/>
              <a:buFont typeface="Arial"/>
              <a:buNone/>
              <a:defRPr sz="1100">
                <a:solidFill>
                  <a:srgbClr val="888888"/>
                </a:solidFill>
              </a:defRPr>
            </a:lvl4pPr>
            <a:lvl5pPr indent="0" lvl="4" marL="0" rtl="0" algn="r">
              <a:lnSpc>
                <a:spcPct val="100000"/>
              </a:lnSpc>
              <a:spcBef>
                <a:spcPts val="0"/>
              </a:spcBef>
              <a:spcAft>
                <a:spcPts val="0"/>
              </a:spcAft>
              <a:buClr>
                <a:srgbClr val="888888"/>
              </a:buClr>
              <a:buSzPts val="1100"/>
              <a:buFont typeface="Arial"/>
              <a:buNone/>
              <a:defRPr sz="1100">
                <a:solidFill>
                  <a:srgbClr val="888888"/>
                </a:solidFill>
              </a:defRPr>
            </a:lvl5pPr>
            <a:lvl6pPr indent="0" lvl="5" marL="0" rtl="0" algn="r">
              <a:lnSpc>
                <a:spcPct val="100000"/>
              </a:lnSpc>
              <a:spcBef>
                <a:spcPts val="0"/>
              </a:spcBef>
              <a:spcAft>
                <a:spcPts val="0"/>
              </a:spcAft>
              <a:buClr>
                <a:srgbClr val="888888"/>
              </a:buClr>
              <a:buSzPts val="1100"/>
              <a:buFont typeface="Arial"/>
              <a:buNone/>
              <a:defRPr sz="1100">
                <a:solidFill>
                  <a:srgbClr val="888888"/>
                </a:solidFill>
              </a:defRPr>
            </a:lvl6pPr>
            <a:lvl7pPr indent="0" lvl="6" marL="0" rtl="0" algn="r">
              <a:lnSpc>
                <a:spcPct val="100000"/>
              </a:lnSpc>
              <a:spcBef>
                <a:spcPts val="0"/>
              </a:spcBef>
              <a:spcAft>
                <a:spcPts val="0"/>
              </a:spcAft>
              <a:buClr>
                <a:srgbClr val="888888"/>
              </a:buClr>
              <a:buSzPts val="1100"/>
              <a:buFont typeface="Arial"/>
              <a:buNone/>
              <a:defRPr sz="1100">
                <a:solidFill>
                  <a:srgbClr val="888888"/>
                </a:solidFill>
              </a:defRPr>
            </a:lvl7pPr>
            <a:lvl8pPr indent="0" lvl="7" marL="0" rtl="0" algn="r">
              <a:lnSpc>
                <a:spcPct val="100000"/>
              </a:lnSpc>
              <a:spcBef>
                <a:spcPts val="0"/>
              </a:spcBef>
              <a:spcAft>
                <a:spcPts val="0"/>
              </a:spcAft>
              <a:buClr>
                <a:srgbClr val="888888"/>
              </a:buClr>
              <a:buSzPts val="1100"/>
              <a:buFont typeface="Arial"/>
              <a:buNone/>
              <a:defRPr sz="1100">
                <a:solidFill>
                  <a:srgbClr val="888888"/>
                </a:solidFill>
              </a:defRPr>
            </a:lvl8pPr>
            <a:lvl9pPr indent="0" lvl="8" marL="0" rtl="0" algn="r">
              <a:lnSpc>
                <a:spcPct val="100000"/>
              </a:lnSpc>
              <a:spcBef>
                <a:spcPts val="0"/>
              </a:spcBef>
              <a:spcAft>
                <a:spcPts val="0"/>
              </a:spcAft>
              <a:buClr>
                <a:srgbClr val="888888"/>
              </a:buClr>
              <a:buSzPts val="1100"/>
              <a:buFont typeface="Arial"/>
              <a:buNone/>
              <a:defRPr sz="1100">
                <a:solidFill>
                  <a:srgbClr val="888888"/>
                </a:solidFil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3" name="Shape 263"/>
        <p:cNvGrpSpPr/>
        <p:nvPr/>
      </p:nvGrpSpPr>
      <p:grpSpPr>
        <a:xfrm>
          <a:off x="0" y="0"/>
          <a:ext cx="0" cy="0"/>
          <a:chOff x="0" y="0"/>
          <a:chExt cx="0" cy="0"/>
        </a:xfrm>
      </p:grpSpPr>
      <p:sp>
        <p:nvSpPr>
          <p:cNvPr id="264" name="Google Shape;264;p49"/>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 name="Google Shape;265;p49"/>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6" name="Google Shape;266;p49"/>
          <p:cNvSpPr txBox="1"/>
          <p:nvPr>
            <p:ph type="title"/>
          </p:nvPr>
        </p:nvSpPr>
        <p:spPr>
          <a:xfrm>
            <a:off x="1097280" y="758951"/>
            <a:ext cx="10058400" cy="35661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262626"/>
              </a:buClr>
              <a:buSzPts val="7900"/>
              <a:buFont typeface="Arial"/>
              <a:buNone/>
              <a:defRPr sz="7900">
                <a:solidFill>
                  <a:srgbClr val="262626"/>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67" name="Google Shape;267;p49"/>
          <p:cNvSpPr txBox="1"/>
          <p:nvPr>
            <p:ph idx="1" type="body"/>
          </p:nvPr>
        </p:nvSpPr>
        <p:spPr>
          <a:xfrm>
            <a:off x="1100050" y="4455619"/>
            <a:ext cx="10058400" cy="1143300"/>
          </a:xfrm>
          <a:prstGeom prst="rect">
            <a:avLst/>
          </a:prstGeom>
          <a:noFill/>
          <a:ln>
            <a:noFill/>
          </a:ln>
        </p:spPr>
        <p:txBody>
          <a:bodyPr anchorCtr="0" anchor="t" bIns="45700" lIns="45700" spcFirstLastPara="1" rIns="45700" wrap="square" tIns="45700">
            <a:noAutofit/>
          </a:bodyPr>
          <a:lstStyle>
            <a:lvl1pPr indent="-228600" lvl="0" marL="457200" rtl="0" algn="l">
              <a:lnSpc>
                <a:spcPct val="90000"/>
              </a:lnSpc>
              <a:spcBef>
                <a:spcPts val="1200"/>
              </a:spcBef>
              <a:spcAft>
                <a:spcPts val="0"/>
              </a:spcAft>
              <a:buClr>
                <a:srgbClr val="5E5E5E"/>
              </a:buClr>
              <a:buSzPts val="2300"/>
              <a:buFont typeface="Arial"/>
              <a:buNone/>
              <a:defRPr sz="2300" cap="none">
                <a:solidFill>
                  <a:srgbClr val="5E5E5E"/>
                </a:solidFill>
              </a:defRPr>
            </a:lvl1pPr>
            <a:lvl2pPr indent="-228600" lvl="1" marL="914400" rtl="0" algn="l">
              <a:lnSpc>
                <a:spcPct val="90000"/>
              </a:lnSpc>
              <a:spcBef>
                <a:spcPts val="1200"/>
              </a:spcBef>
              <a:spcAft>
                <a:spcPts val="0"/>
              </a:spcAft>
              <a:buClr>
                <a:srgbClr val="5E5E5E"/>
              </a:buClr>
              <a:buSzPts val="2300"/>
              <a:buFont typeface="Arial"/>
              <a:buNone/>
              <a:defRPr sz="2300" cap="none">
                <a:solidFill>
                  <a:srgbClr val="5E5E5E"/>
                </a:solidFill>
              </a:defRPr>
            </a:lvl2pPr>
            <a:lvl3pPr indent="-228600" lvl="2" marL="1371600" rtl="0" algn="l">
              <a:lnSpc>
                <a:spcPct val="90000"/>
              </a:lnSpc>
              <a:spcBef>
                <a:spcPts val="1200"/>
              </a:spcBef>
              <a:spcAft>
                <a:spcPts val="0"/>
              </a:spcAft>
              <a:buClr>
                <a:srgbClr val="5E5E5E"/>
              </a:buClr>
              <a:buSzPts val="2300"/>
              <a:buFont typeface="Arial"/>
              <a:buNone/>
              <a:defRPr sz="2300" cap="none">
                <a:solidFill>
                  <a:srgbClr val="5E5E5E"/>
                </a:solidFill>
              </a:defRPr>
            </a:lvl3pPr>
            <a:lvl4pPr indent="-228600" lvl="3" marL="1828800" rtl="0" algn="l">
              <a:lnSpc>
                <a:spcPct val="90000"/>
              </a:lnSpc>
              <a:spcBef>
                <a:spcPts val="1200"/>
              </a:spcBef>
              <a:spcAft>
                <a:spcPts val="0"/>
              </a:spcAft>
              <a:buClr>
                <a:srgbClr val="5E5E5E"/>
              </a:buClr>
              <a:buSzPts val="2300"/>
              <a:buFont typeface="Arial"/>
              <a:buNone/>
              <a:defRPr sz="2300" cap="none">
                <a:solidFill>
                  <a:srgbClr val="5E5E5E"/>
                </a:solidFill>
              </a:defRPr>
            </a:lvl4pPr>
            <a:lvl5pPr indent="-228600" lvl="4" marL="2286000" rtl="0" algn="l">
              <a:lnSpc>
                <a:spcPct val="90000"/>
              </a:lnSpc>
              <a:spcBef>
                <a:spcPts val="1200"/>
              </a:spcBef>
              <a:spcAft>
                <a:spcPts val="0"/>
              </a:spcAft>
              <a:buClr>
                <a:srgbClr val="5E5E5E"/>
              </a:buClr>
              <a:buSzPts val="2300"/>
              <a:buFont typeface="Arial"/>
              <a:buNone/>
              <a:defRPr sz="2300" cap="none">
                <a:solidFill>
                  <a:srgbClr val="5E5E5E"/>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cxnSp>
        <p:nvCxnSpPr>
          <p:cNvPr id="268" name="Google Shape;268;p49"/>
          <p:cNvCxnSpPr/>
          <p:nvPr/>
        </p:nvCxnSpPr>
        <p:spPr>
          <a:xfrm>
            <a:off x="1207657" y="4343400"/>
            <a:ext cx="9875100" cy="0"/>
          </a:xfrm>
          <a:prstGeom prst="straightConnector1">
            <a:avLst/>
          </a:prstGeom>
          <a:noFill/>
          <a:ln cap="flat" cmpd="sng" w="9525">
            <a:solidFill>
              <a:srgbClr val="808080"/>
            </a:solidFill>
            <a:prstDash val="solid"/>
            <a:round/>
            <a:headEnd len="sm" w="sm" type="none"/>
            <a:tailEnd len="sm" w="sm" type="none"/>
          </a:ln>
        </p:spPr>
      </p:cxnSp>
      <p:sp>
        <p:nvSpPr>
          <p:cNvPr id="269" name="Google Shape;269;p49"/>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270" name="Shape 270"/>
        <p:cNvGrpSpPr/>
        <p:nvPr/>
      </p:nvGrpSpPr>
      <p:grpSpPr>
        <a:xfrm>
          <a:off x="0" y="0"/>
          <a:ext cx="0" cy="0"/>
          <a:chOff x="0" y="0"/>
          <a:chExt cx="0" cy="0"/>
        </a:xfrm>
      </p:grpSpPr>
      <p:sp>
        <p:nvSpPr>
          <p:cNvPr id="271" name="Google Shape;271;p50"/>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2" name="Google Shape;272;p50"/>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3" name="Google Shape;273;p50"/>
          <p:cNvSpPr txBox="1"/>
          <p:nvPr>
            <p:ph type="title"/>
          </p:nvPr>
        </p:nvSpPr>
        <p:spPr>
          <a:xfrm>
            <a:off x="1097280" y="758951"/>
            <a:ext cx="10058400" cy="35661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262626"/>
              </a:buClr>
              <a:buSzPts val="7900"/>
              <a:buFont typeface="Arial"/>
              <a:buNone/>
              <a:defRPr sz="7900">
                <a:solidFill>
                  <a:srgbClr val="262626"/>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74" name="Google Shape;274;p50"/>
          <p:cNvSpPr txBox="1"/>
          <p:nvPr>
            <p:ph idx="1" type="body"/>
          </p:nvPr>
        </p:nvSpPr>
        <p:spPr>
          <a:xfrm>
            <a:off x="1097280" y="4453128"/>
            <a:ext cx="10058400" cy="1143300"/>
          </a:xfrm>
          <a:prstGeom prst="rect">
            <a:avLst/>
          </a:prstGeom>
          <a:noFill/>
          <a:ln>
            <a:noFill/>
          </a:ln>
        </p:spPr>
        <p:txBody>
          <a:bodyPr anchorCtr="0" anchor="t" bIns="45700" lIns="45700" spcFirstLastPara="1" rIns="45700" wrap="square" tIns="45700">
            <a:noAutofit/>
          </a:bodyPr>
          <a:lstStyle>
            <a:lvl1pPr indent="-228600" lvl="0" marL="457200" rtl="0" algn="l">
              <a:lnSpc>
                <a:spcPct val="90000"/>
              </a:lnSpc>
              <a:spcBef>
                <a:spcPts val="1200"/>
              </a:spcBef>
              <a:spcAft>
                <a:spcPts val="0"/>
              </a:spcAft>
              <a:buClr>
                <a:srgbClr val="5E5E5E"/>
              </a:buClr>
              <a:buSzPts val="2300"/>
              <a:buFont typeface="Arial"/>
              <a:buNone/>
              <a:defRPr sz="2300" cap="none">
                <a:solidFill>
                  <a:srgbClr val="5E5E5E"/>
                </a:solidFill>
              </a:defRPr>
            </a:lvl1pPr>
            <a:lvl2pPr indent="-228600" lvl="1" marL="914400" rtl="0" algn="l">
              <a:lnSpc>
                <a:spcPct val="90000"/>
              </a:lnSpc>
              <a:spcBef>
                <a:spcPts val="1200"/>
              </a:spcBef>
              <a:spcAft>
                <a:spcPts val="0"/>
              </a:spcAft>
              <a:buClr>
                <a:srgbClr val="5E5E5E"/>
              </a:buClr>
              <a:buSzPts val="2300"/>
              <a:buFont typeface="Arial"/>
              <a:buNone/>
              <a:defRPr sz="2300" cap="none">
                <a:solidFill>
                  <a:srgbClr val="5E5E5E"/>
                </a:solidFill>
              </a:defRPr>
            </a:lvl2pPr>
            <a:lvl3pPr indent="-228600" lvl="2" marL="1371600" rtl="0" algn="l">
              <a:lnSpc>
                <a:spcPct val="90000"/>
              </a:lnSpc>
              <a:spcBef>
                <a:spcPts val="1200"/>
              </a:spcBef>
              <a:spcAft>
                <a:spcPts val="0"/>
              </a:spcAft>
              <a:buClr>
                <a:srgbClr val="5E5E5E"/>
              </a:buClr>
              <a:buSzPts val="2300"/>
              <a:buFont typeface="Arial"/>
              <a:buNone/>
              <a:defRPr sz="2300" cap="none">
                <a:solidFill>
                  <a:srgbClr val="5E5E5E"/>
                </a:solidFill>
              </a:defRPr>
            </a:lvl3pPr>
            <a:lvl4pPr indent="-228600" lvl="3" marL="1828800" rtl="0" algn="l">
              <a:lnSpc>
                <a:spcPct val="90000"/>
              </a:lnSpc>
              <a:spcBef>
                <a:spcPts val="1200"/>
              </a:spcBef>
              <a:spcAft>
                <a:spcPts val="0"/>
              </a:spcAft>
              <a:buClr>
                <a:srgbClr val="5E5E5E"/>
              </a:buClr>
              <a:buSzPts val="2300"/>
              <a:buFont typeface="Arial"/>
              <a:buNone/>
              <a:defRPr sz="2300" cap="none">
                <a:solidFill>
                  <a:srgbClr val="5E5E5E"/>
                </a:solidFill>
              </a:defRPr>
            </a:lvl4pPr>
            <a:lvl5pPr indent="-228600" lvl="4" marL="2286000" rtl="0" algn="l">
              <a:lnSpc>
                <a:spcPct val="90000"/>
              </a:lnSpc>
              <a:spcBef>
                <a:spcPts val="1200"/>
              </a:spcBef>
              <a:spcAft>
                <a:spcPts val="0"/>
              </a:spcAft>
              <a:buClr>
                <a:srgbClr val="5E5E5E"/>
              </a:buClr>
              <a:buSzPts val="2300"/>
              <a:buFont typeface="Arial"/>
              <a:buNone/>
              <a:defRPr sz="2300" cap="none">
                <a:solidFill>
                  <a:srgbClr val="5E5E5E"/>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cxnSp>
        <p:nvCxnSpPr>
          <p:cNvPr id="275" name="Google Shape;275;p50"/>
          <p:cNvCxnSpPr/>
          <p:nvPr/>
        </p:nvCxnSpPr>
        <p:spPr>
          <a:xfrm>
            <a:off x="1207657" y="4343400"/>
            <a:ext cx="9875100" cy="0"/>
          </a:xfrm>
          <a:prstGeom prst="straightConnector1">
            <a:avLst/>
          </a:prstGeom>
          <a:noFill/>
          <a:ln cap="flat" cmpd="sng" w="9525">
            <a:solidFill>
              <a:srgbClr val="808080"/>
            </a:solidFill>
            <a:prstDash val="solid"/>
            <a:round/>
            <a:headEnd len="sm" w="sm" type="none"/>
            <a:tailEnd len="sm" w="sm" type="none"/>
          </a:ln>
        </p:spPr>
      </p:cxnSp>
      <p:sp>
        <p:nvSpPr>
          <p:cNvPr id="276" name="Google Shape;276;p50"/>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277" name="Shape 277"/>
        <p:cNvGrpSpPr/>
        <p:nvPr/>
      </p:nvGrpSpPr>
      <p:grpSpPr>
        <a:xfrm>
          <a:off x="0" y="0"/>
          <a:ext cx="0" cy="0"/>
          <a:chOff x="0" y="0"/>
          <a:chExt cx="0" cy="0"/>
        </a:xfrm>
      </p:grpSpPr>
      <p:sp>
        <p:nvSpPr>
          <p:cNvPr id="278" name="Google Shape;278;p51"/>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 name="Google Shape;279;p51"/>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80" name="Google Shape;280;p51"/>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281" name="Google Shape;281;p51"/>
          <p:cNvSpPr txBox="1"/>
          <p:nvPr>
            <p:ph type="title"/>
          </p:nvPr>
        </p:nvSpPr>
        <p:spPr>
          <a:xfrm>
            <a:off x="1097280" y="286605"/>
            <a:ext cx="10058400" cy="14508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82" name="Google Shape;282;p51"/>
          <p:cNvSpPr txBox="1"/>
          <p:nvPr>
            <p:ph idx="1" type="body"/>
          </p:nvPr>
        </p:nvSpPr>
        <p:spPr>
          <a:xfrm>
            <a:off x="1097278" y="1845734"/>
            <a:ext cx="4937700" cy="40233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83" name="Google Shape;283;p51"/>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284" name="Shape 284"/>
        <p:cNvGrpSpPr/>
        <p:nvPr/>
      </p:nvGrpSpPr>
      <p:grpSpPr>
        <a:xfrm>
          <a:off x="0" y="0"/>
          <a:ext cx="0" cy="0"/>
          <a:chOff x="0" y="0"/>
          <a:chExt cx="0" cy="0"/>
        </a:xfrm>
      </p:grpSpPr>
      <p:sp>
        <p:nvSpPr>
          <p:cNvPr id="285" name="Google Shape;285;p52"/>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6" name="Google Shape;286;p52"/>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87" name="Google Shape;287;p52"/>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288" name="Google Shape;288;p52"/>
          <p:cNvSpPr txBox="1"/>
          <p:nvPr>
            <p:ph type="title"/>
          </p:nvPr>
        </p:nvSpPr>
        <p:spPr>
          <a:xfrm>
            <a:off x="1097280" y="286605"/>
            <a:ext cx="10058400" cy="14508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89" name="Google Shape;289;p52"/>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3" name="Shape 43"/>
        <p:cNvGrpSpPr/>
        <p:nvPr/>
      </p:nvGrpSpPr>
      <p:grpSpPr>
        <a:xfrm>
          <a:off x="0" y="0"/>
          <a:ext cx="0" cy="0"/>
          <a:chOff x="0" y="0"/>
          <a:chExt cx="0" cy="0"/>
        </a:xfrm>
      </p:grpSpPr>
      <p:sp>
        <p:nvSpPr>
          <p:cNvPr id="44" name="Google Shape;44;p6"/>
          <p:cNvSpPr/>
          <p:nvPr/>
        </p:nvSpPr>
        <p:spPr>
          <a:xfrm>
            <a:off x="3176"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16"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7998"/>
              <a:buFont typeface="Calibri"/>
              <a:buNone/>
              <a:defRPr b="0" sz="7998">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799"/>
              <a:buNone/>
              <a:defRPr sz="1799">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8" name="Google Shape;48;p6"/>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cxnSp>
        <p:nvCxnSpPr>
          <p:cNvPr id="51" name="Google Shape;51;p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
    <p:spTree>
      <p:nvGrpSpPr>
        <p:cNvPr id="290" name="Shape 290"/>
        <p:cNvGrpSpPr/>
        <p:nvPr/>
      </p:nvGrpSpPr>
      <p:grpSpPr>
        <a:xfrm>
          <a:off x="0" y="0"/>
          <a:ext cx="0" cy="0"/>
          <a:chOff x="0" y="0"/>
          <a:chExt cx="0" cy="0"/>
        </a:xfrm>
      </p:grpSpPr>
      <p:sp>
        <p:nvSpPr>
          <p:cNvPr id="291" name="Google Shape;291;p53"/>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 name="Google Shape;292;p53"/>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293" name="Google Shape;293;p53"/>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294" name="Google Shape;294;p53"/>
          <p:cNvSpPr txBox="1"/>
          <p:nvPr>
            <p:ph type="title"/>
          </p:nvPr>
        </p:nvSpPr>
        <p:spPr>
          <a:xfrm>
            <a:off x="1097280" y="286605"/>
            <a:ext cx="10058400" cy="14508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295" name="Google Shape;295;p53"/>
          <p:cNvSpPr txBox="1"/>
          <p:nvPr>
            <p:ph idx="1" type="body"/>
          </p:nvPr>
        </p:nvSpPr>
        <p:spPr>
          <a:xfrm>
            <a:off x="1097280" y="1845734"/>
            <a:ext cx="10058400" cy="40233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296" name="Google Shape;296;p53"/>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
    <p:spTree>
      <p:nvGrpSpPr>
        <p:cNvPr id="297" name="Shape 297"/>
        <p:cNvGrpSpPr/>
        <p:nvPr/>
      </p:nvGrpSpPr>
      <p:grpSpPr>
        <a:xfrm>
          <a:off x="0" y="0"/>
          <a:ext cx="0" cy="0"/>
          <a:chOff x="0" y="0"/>
          <a:chExt cx="0" cy="0"/>
        </a:xfrm>
      </p:grpSpPr>
      <p:sp>
        <p:nvSpPr>
          <p:cNvPr id="298" name="Google Shape;298;p54"/>
          <p:cNvSpPr/>
          <p:nvPr/>
        </p:nvSpPr>
        <p:spPr>
          <a:xfrm>
            <a:off x="3175" y="6400800"/>
            <a:ext cx="121887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9" name="Google Shape;299;p54"/>
          <p:cNvSpPr/>
          <p:nvPr/>
        </p:nvSpPr>
        <p:spPr>
          <a:xfrm>
            <a:off x="16" y="6334316"/>
            <a:ext cx="12188700" cy="639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p54"/>
          <p:cNvSpPr txBox="1"/>
          <p:nvPr>
            <p:ph type="title"/>
          </p:nvPr>
        </p:nvSpPr>
        <p:spPr>
          <a:xfrm>
            <a:off x="8724900" y="414780"/>
            <a:ext cx="2628900" cy="57573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301" name="Google Shape;301;p54"/>
          <p:cNvSpPr txBox="1"/>
          <p:nvPr>
            <p:ph idx="1" type="body"/>
          </p:nvPr>
        </p:nvSpPr>
        <p:spPr>
          <a:xfrm>
            <a:off x="838200" y="414777"/>
            <a:ext cx="7734300" cy="57573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302" name="Google Shape;302;p54"/>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p:cSld name="Title, Text, and 2 Content">
    <p:spTree>
      <p:nvGrpSpPr>
        <p:cNvPr id="303" name="Shape 303"/>
        <p:cNvGrpSpPr/>
        <p:nvPr/>
      </p:nvGrpSpPr>
      <p:grpSpPr>
        <a:xfrm>
          <a:off x="0" y="0"/>
          <a:ext cx="0" cy="0"/>
          <a:chOff x="0" y="0"/>
          <a:chExt cx="0" cy="0"/>
        </a:xfrm>
      </p:grpSpPr>
      <p:sp>
        <p:nvSpPr>
          <p:cNvPr id="304" name="Google Shape;304;p55"/>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5" name="Google Shape;305;p55"/>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06" name="Google Shape;306;p55"/>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307" name="Google Shape;307;p55"/>
          <p:cNvSpPr txBox="1"/>
          <p:nvPr>
            <p:ph type="title"/>
          </p:nvPr>
        </p:nvSpPr>
        <p:spPr>
          <a:xfrm>
            <a:off x="609601" y="244477"/>
            <a:ext cx="11180100" cy="14319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308" name="Google Shape;308;p55"/>
          <p:cNvSpPr txBox="1"/>
          <p:nvPr>
            <p:ph idx="1" type="body"/>
          </p:nvPr>
        </p:nvSpPr>
        <p:spPr>
          <a:xfrm>
            <a:off x="1117600" y="1905000"/>
            <a:ext cx="5236500" cy="41907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309" name="Google Shape;309;p55"/>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310" name="Shape 310"/>
        <p:cNvGrpSpPr/>
        <p:nvPr/>
      </p:nvGrpSpPr>
      <p:grpSpPr>
        <a:xfrm>
          <a:off x="0" y="0"/>
          <a:ext cx="0" cy="0"/>
          <a:chOff x="0" y="0"/>
          <a:chExt cx="0" cy="0"/>
        </a:xfrm>
      </p:grpSpPr>
      <p:sp>
        <p:nvSpPr>
          <p:cNvPr id="311" name="Google Shape;311;p56"/>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 name="Google Shape;312;p56"/>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13" name="Google Shape;313;p56"/>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314" name="Google Shape;314;p56"/>
          <p:cNvSpPr txBox="1"/>
          <p:nvPr>
            <p:ph idx="1" type="body"/>
          </p:nvPr>
        </p:nvSpPr>
        <p:spPr>
          <a:xfrm>
            <a:off x="914400" y="762000"/>
            <a:ext cx="11887200" cy="53340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315" name="Google Shape;315;p56"/>
          <p:cNvSpPr txBox="1"/>
          <p:nvPr>
            <p:ph idx="12" type="sldNum"/>
          </p:nvPr>
        </p:nvSpPr>
        <p:spPr>
          <a:xfrm>
            <a:off x="11032197" y="6363507"/>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p:cSld name="Title, Content and Text">
    <p:spTree>
      <p:nvGrpSpPr>
        <p:cNvPr id="316" name="Shape 316"/>
        <p:cNvGrpSpPr/>
        <p:nvPr/>
      </p:nvGrpSpPr>
      <p:grpSpPr>
        <a:xfrm>
          <a:off x="0" y="0"/>
          <a:ext cx="0" cy="0"/>
          <a:chOff x="0" y="0"/>
          <a:chExt cx="0" cy="0"/>
        </a:xfrm>
      </p:grpSpPr>
      <p:sp>
        <p:nvSpPr>
          <p:cNvPr id="317" name="Google Shape;317;p57"/>
          <p:cNvSpPr/>
          <p:nvPr/>
        </p:nvSpPr>
        <p:spPr>
          <a:xfrm>
            <a:off x="2" y="6400800"/>
            <a:ext cx="12192000" cy="457200"/>
          </a:xfrm>
          <a:prstGeom prst="rect">
            <a:avLst/>
          </a:prstGeom>
          <a:solidFill>
            <a:srgbClr val="A6B72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8" name="Google Shape;318;p57"/>
          <p:cNvSpPr/>
          <p:nvPr/>
        </p:nvSpPr>
        <p:spPr>
          <a:xfrm>
            <a:off x="-1" y="6334316"/>
            <a:ext cx="12192000" cy="66000"/>
          </a:xfrm>
          <a:prstGeom prst="rect">
            <a:avLst/>
          </a:prstGeom>
          <a:solidFill>
            <a:srgbClr val="418AB3"/>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19" name="Google Shape;319;p57"/>
          <p:cNvCxnSpPr/>
          <p:nvPr/>
        </p:nvCxnSpPr>
        <p:spPr>
          <a:xfrm>
            <a:off x="1193532" y="1737845"/>
            <a:ext cx="9966900" cy="0"/>
          </a:xfrm>
          <a:prstGeom prst="straightConnector1">
            <a:avLst/>
          </a:prstGeom>
          <a:noFill/>
          <a:ln cap="flat" cmpd="sng" w="9525">
            <a:solidFill>
              <a:srgbClr val="808080"/>
            </a:solidFill>
            <a:prstDash val="solid"/>
            <a:round/>
            <a:headEnd len="sm" w="sm" type="none"/>
            <a:tailEnd len="sm" w="sm" type="none"/>
          </a:ln>
        </p:spPr>
      </p:cxnSp>
      <p:sp>
        <p:nvSpPr>
          <p:cNvPr id="320" name="Google Shape;320;p57"/>
          <p:cNvSpPr txBox="1"/>
          <p:nvPr>
            <p:ph type="title"/>
          </p:nvPr>
        </p:nvSpPr>
        <p:spPr>
          <a:xfrm>
            <a:off x="609600" y="381000"/>
            <a:ext cx="10972800" cy="744900"/>
          </a:xfrm>
          <a:prstGeom prst="rect">
            <a:avLst/>
          </a:prstGeom>
          <a:noFill/>
          <a:ln>
            <a:noFill/>
          </a:ln>
        </p:spPr>
        <p:txBody>
          <a:bodyPr anchorCtr="0" anchor="b" bIns="45700" lIns="45700" spcFirstLastPara="1" rIns="45700" wrap="square" tIns="45700">
            <a:noAutofit/>
          </a:bodyPr>
          <a:lstStyle>
            <a:lvl1pPr lvl="0" rtl="0" algn="l">
              <a:lnSpc>
                <a:spcPct val="85000"/>
              </a:lnSpc>
              <a:spcBef>
                <a:spcPts val="0"/>
              </a:spcBef>
              <a:spcAft>
                <a:spcPts val="0"/>
              </a:spcAft>
              <a:buClr>
                <a:srgbClr val="404040"/>
              </a:buClr>
              <a:buSzPts val="4700"/>
              <a:buFont typeface="Arial"/>
              <a:buNone/>
              <a:defRPr sz="4700">
                <a:solidFill>
                  <a:srgbClr val="404040"/>
                </a:solidFill>
              </a:defRPr>
            </a:lvl1pPr>
            <a:lvl2pPr lvl="1" rtl="0" algn="l">
              <a:lnSpc>
                <a:spcPct val="90000"/>
              </a:lnSpc>
              <a:spcBef>
                <a:spcPts val="0"/>
              </a:spcBef>
              <a:spcAft>
                <a:spcPts val="0"/>
              </a:spcAft>
              <a:buClr>
                <a:srgbClr val="000000"/>
              </a:buClr>
              <a:buSzPts val="1900"/>
              <a:buNone/>
              <a:defRPr/>
            </a:lvl2pPr>
            <a:lvl3pPr lvl="2" rtl="0" algn="l">
              <a:lnSpc>
                <a:spcPct val="90000"/>
              </a:lnSpc>
              <a:spcBef>
                <a:spcPts val="0"/>
              </a:spcBef>
              <a:spcAft>
                <a:spcPts val="0"/>
              </a:spcAft>
              <a:buClr>
                <a:srgbClr val="000000"/>
              </a:buClr>
              <a:buSzPts val="1900"/>
              <a:buNone/>
              <a:defRPr/>
            </a:lvl3pPr>
            <a:lvl4pPr lvl="3" rtl="0" algn="l">
              <a:lnSpc>
                <a:spcPct val="90000"/>
              </a:lnSpc>
              <a:spcBef>
                <a:spcPts val="0"/>
              </a:spcBef>
              <a:spcAft>
                <a:spcPts val="0"/>
              </a:spcAft>
              <a:buClr>
                <a:srgbClr val="000000"/>
              </a:buClr>
              <a:buSzPts val="1900"/>
              <a:buNone/>
              <a:defRPr/>
            </a:lvl4pPr>
            <a:lvl5pPr lvl="4" rtl="0" algn="l">
              <a:lnSpc>
                <a:spcPct val="90000"/>
              </a:lnSpc>
              <a:spcBef>
                <a:spcPts val="0"/>
              </a:spcBef>
              <a:spcAft>
                <a:spcPts val="0"/>
              </a:spcAft>
              <a:buClr>
                <a:srgbClr val="000000"/>
              </a:buClr>
              <a:buSzPts val="1900"/>
              <a:buNone/>
              <a:defRPr/>
            </a:lvl5pPr>
            <a:lvl6pPr lvl="5" rtl="0" algn="l">
              <a:lnSpc>
                <a:spcPct val="90000"/>
              </a:lnSpc>
              <a:spcBef>
                <a:spcPts val="0"/>
              </a:spcBef>
              <a:spcAft>
                <a:spcPts val="0"/>
              </a:spcAft>
              <a:buClr>
                <a:srgbClr val="000000"/>
              </a:buClr>
              <a:buSzPts val="1900"/>
              <a:buNone/>
              <a:defRPr/>
            </a:lvl6pPr>
            <a:lvl7pPr lvl="6" rtl="0" algn="l">
              <a:lnSpc>
                <a:spcPct val="90000"/>
              </a:lnSpc>
              <a:spcBef>
                <a:spcPts val="0"/>
              </a:spcBef>
              <a:spcAft>
                <a:spcPts val="0"/>
              </a:spcAft>
              <a:buClr>
                <a:srgbClr val="000000"/>
              </a:buClr>
              <a:buSzPts val="1900"/>
              <a:buNone/>
              <a:defRPr/>
            </a:lvl7pPr>
            <a:lvl8pPr lvl="7" rtl="0" algn="l">
              <a:lnSpc>
                <a:spcPct val="90000"/>
              </a:lnSpc>
              <a:spcBef>
                <a:spcPts val="0"/>
              </a:spcBef>
              <a:spcAft>
                <a:spcPts val="0"/>
              </a:spcAft>
              <a:buClr>
                <a:srgbClr val="000000"/>
              </a:buClr>
              <a:buSzPts val="1900"/>
              <a:buNone/>
              <a:defRPr/>
            </a:lvl8pPr>
            <a:lvl9pPr lvl="8" rtl="0" algn="l">
              <a:lnSpc>
                <a:spcPct val="90000"/>
              </a:lnSpc>
              <a:spcBef>
                <a:spcPts val="0"/>
              </a:spcBef>
              <a:spcAft>
                <a:spcPts val="0"/>
              </a:spcAft>
              <a:buClr>
                <a:srgbClr val="000000"/>
              </a:buClr>
              <a:buSzPts val="1900"/>
              <a:buNone/>
              <a:defRPr/>
            </a:lvl9pPr>
          </a:lstStyle>
          <a:p/>
        </p:txBody>
      </p:sp>
      <p:sp>
        <p:nvSpPr>
          <p:cNvPr id="321" name="Google Shape;321;p57"/>
          <p:cNvSpPr txBox="1"/>
          <p:nvPr>
            <p:ph idx="1" type="body"/>
          </p:nvPr>
        </p:nvSpPr>
        <p:spPr>
          <a:xfrm>
            <a:off x="609600" y="1268413"/>
            <a:ext cx="5384700" cy="48276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200"/>
              </a:spcBef>
              <a:spcAft>
                <a:spcPts val="0"/>
              </a:spcAft>
              <a:buClr>
                <a:srgbClr val="418AB3"/>
              </a:buClr>
              <a:buSzPts val="1900"/>
              <a:buFont typeface="Arial"/>
              <a:buChar char=" "/>
              <a:defRPr sz="1900">
                <a:solidFill>
                  <a:srgbClr val="404040"/>
                </a:solidFill>
              </a:defRPr>
            </a:lvl1pPr>
            <a:lvl2pPr indent="-349250" lvl="1" marL="914400" rtl="0" algn="l">
              <a:lnSpc>
                <a:spcPct val="90000"/>
              </a:lnSpc>
              <a:spcBef>
                <a:spcPts val="1200"/>
              </a:spcBef>
              <a:spcAft>
                <a:spcPts val="0"/>
              </a:spcAft>
              <a:buClr>
                <a:srgbClr val="418AB3"/>
              </a:buClr>
              <a:buSzPts val="1900"/>
              <a:buFont typeface="Arial"/>
              <a:buChar char="◦"/>
              <a:defRPr sz="1900">
                <a:solidFill>
                  <a:srgbClr val="404040"/>
                </a:solidFill>
              </a:defRPr>
            </a:lvl2pPr>
            <a:lvl3pPr indent="-349250" lvl="2" marL="1371600" rtl="0" algn="l">
              <a:lnSpc>
                <a:spcPct val="90000"/>
              </a:lnSpc>
              <a:spcBef>
                <a:spcPts val="1200"/>
              </a:spcBef>
              <a:spcAft>
                <a:spcPts val="0"/>
              </a:spcAft>
              <a:buClr>
                <a:srgbClr val="418AB3"/>
              </a:buClr>
              <a:buSzPts val="1900"/>
              <a:buFont typeface="Arial"/>
              <a:buChar char="◦"/>
              <a:defRPr sz="1900">
                <a:solidFill>
                  <a:srgbClr val="404040"/>
                </a:solidFill>
              </a:defRPr>
            </a:lvl3pPr>
            <a:lvl4pPr indent="-349250" lvl="3" marL="1828800" rtl="0" algn="l">
              <a:lnSpc>
                <a:spcPct val="90000"/>
              </a:lnSpc>
              <a:spcBef>
                <a:spcPts val="1200"/>
              </a:spcBef>
              <a:spcAft>
                <a:spcPts val="0"/>
              </a:spcAft>
              <a:buClr>
                <a:srgbClr val="418AB3"/>
              </a:buClr>
              <a:buSzPts val="1900"/>
              <a:buFont typeface="Arial"/>
              <a:buChar char="◦"/>
              <a:defRPr sz="1900">
                <a:solidFill>
                  <a:srgbClr val="404040"/>
                </a:solidFill>
              </a:defRPr>
            </a:lvl4pPr>
            <a:lvl5pPr indent="-349250" lvl="4" marL="2286000" rtl="0" algn="l">
              <a:lnSpc>
                <a:spcPct val="90000"/>
              </a:lnSpc>
              <a:spcBef>
                <a:spcPts val="1200"/>
              </a:spcBef>
              <a:spcAft>
                <a:spcPts val="0"/>
              </a:spcAft>
              <a:buClr>
                <a:srgbClr val="418AB3"/>
              </a:buClr>
              <a:buSzPts val="1900"/>
              <a:buFont typeface="Arial"/>
              <a:buChar char="◦"/>
              <a:defRPr sz="1900">
                <a:solidFill>
                  <a:srgbClr val="404040"/>
                </a:solidFill>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322" name="Google Shape;322;p57"/>
          <p:cNvSpPr txBox="1"/>
          <p:nvPr>
            <p:ph idx="2" type="body"/>
          </p:nvPr>
        </p:nvSpPr>
        <p:spPr>
          <a:xfrm>
            <a:off x="6197600" y="1268413"/>
            <a:ext cx="5384700" cy="4827600"/>
          </a:xfrm>
          <a:prstGeom prst="rect">
            <a:avLst/>
          </a:prstGeom>
          <a:noFill/>
          <a:ln>
            <a:noFill/>
          </a:ln>
        </p:spPr>
        <p:txBody>
          <a:bodyPr anchorCtr="0" anchor="t" bIns="0" lIns="0" spcFirstLastPara="1" rIns="0" wrap="square" tIns="0">
            <a:noAutofit/>
          </a:bodyPr>
          <a:lstStyle>
            <a:lvl1pPr indent="-349250" lvl="0" marL="457200" rtl="0" algn="l">
              <a:lnSpc>
                <a:spcPct val="90000"/>
              </a:lnSpc>
              <a:spcBef>
                <a:spcPts val="1100"/>
              </a:spcBef>
              <a:spcAft>
                <a:spcPts val="0"/>
              </a:spcAft>
              <a:buClr>
                <a:srgbClr val="000000"/>
              </a:buClr>
              <a:buSzPts val="1900"/>
              <a:buChar char="●"/>
              <a:defRPr/>
            </a:lvl1pPr>
            <a:lvl2pPr indent="-349250" lvl="1" marL="914400" rtl="0" algn="l">
              <a:lnSpc>
                <a:spcPct val="90000"/>
              </a:lnSpc>
              <a:spcBef>
                <a:spcPts val="1100"/>
              </a:spcBef>
              <a:spcAft>
                <a:spcPts val="0"/>
              </a:spcAft>
              <a:buClr>
                <a:srgbClr val="000000"/>
              </a:buClr>
              <a:buSzPts val="1900"/>
              <a:buChar char="●"/>
              <a:defRPr/>
            </a:lvl2pPr>
            <a:lvl3pPr indent="-349250" lvl="2" marL="1371600" rtl="0" algn="l">
              <a:lnSpc>
                <a:spcPct val="90000"/>
              </a:lnSpc>
              <a:spcBef>
                <a:spcPts val="1100"/>
              </a:spcBef>
              <a:spcAft>
                <a:spcPts val="0"/>
              </a:spcAft>
              <a:buClr>
                <a:srgbClr val="000000"/>
              </a:buClr>
              <a:buSzPts val="1900"/>
              <a:buChar char="●"/>
              <a:defRPr/>
            </a:lvl3pPr>
            <a:lvl4pPr indent="-349250" lvl="3" marL="1828800" rtl="0" algn="l">
              <a:lnSpc>
                <a:spcPct val="90000"/>
              </a:lnSpc>
              <a:spcBef>
                <a:spcPts val="1100"/>
              </a:spcBef>
              <a:spcAft>
                <a:spcPts val="0"/>
              </a:spcAft>
              <a:buClr>
                <a:srgbClr val="000000"/>
              </a:buClr>
              <a:buSzPts val="1900"/>
              <a:buChar char="●"/>
              <a:defRPr/>
            </a:lvl4pPr>
            <a:lvl5pPr indent="-349250" lvl="4" marL="2286000" rtl="0" algn="l">
              <a:lnSpc>
                <a:spcPct val="90000"/>
              </a:lnSpc>
              <a:spcBef>
                <a:spcPts val="1100"/>
              </a:spcBef>
              <a:spcAft>
                <a:spcPts val="0"/>
              </a:spcAft>
              <a:buClr>
                <a:srgbClr val="000000"/>
              </a:buClr>
              <a:buSzPts val="1900"/>
              <a:buChar char="●"/>
              <a:defRPr/>
            </a:lvl5pPr>
            <a:lvl6pPr indent="-349250" lvl="5" marL="2743200" rtl="0" algn="l">
              <a:lnSpc>
                <a:spcPct val="90000"/>
              </a:lnSpc>
              <a:spcBef>
                <a:spcPts val="1100"/>
              </a:spcBef>
              <a:spcAft>
                <a:spcPts val="0"/>
              </a:spcAft>
              <a:buClr>
                <a:srgbClr val="000000"/>
              </a:buClr>
              <a:buSzPts val="1900"/>
              <a:buChar char="●"/>
              <a:defRPr/>
            </a:lvl6pPr>
            <a:lvl7pPr indent="-349250" lvl="6" marL="3200400" rtl="0" algn="l">
              <a:lnSpc>
                <a:spcPct val="90000"/>
              </a:lnSpc>
              <a:spcBef>
                <a:spcPts val="1100"/>
              </a:spcBef>
              <a:spcAft>
                <a:spcPts val="0"/>
              </a:spcAft>
              <a:buClr>
                <a:srgbClr val="000000"/>
              </a:buClr>
              <a:buSzPts val="1900"/>
              <a:buChar char="●"/>
              <a:defRPr/>
            </a:lvl7pPr>
            <a:lvl8pPr indent="-349250" lvl="7" marL="3657600" rtl="0" algn="l">
              <a:lnSpc>
                <a:spcPct val="90000"/>
              </a:lnSpc>
              <a:spcBef>
                <a:spcPts val="1100"/>
              </a:spcBef>
              <a:spcAft>
                <a:spcPts val="0"/>
              </a:spcAft>
              <a:buClr>
                <a:srgbClr val="000000"/>
              </a:buClr>
              <a:buSzPts val="1900"/>
              <a:buChar char="●"/>
              <a:defRPr/>
            </a:lvl8pPr>
            <a:lvl9pPr indent="-349250" lvl="8" marL="4114800" rtl="0" algn="l">
              <a:lnSpc>
                <a:spcPct val="90000"/>
              </a:lnSpc>
              <a:spcBef>
                <a:spcPts val="1100"/>
              </a:spcBef>
              <a:spcAft>
                <a:spcPts val="0"/>
              </a:spcAft>
              <a:buClr>
                <a:srgbClr val="000000"/>
              </a:buClr>
              <a:buSzPts val="1900"/>
              <a:buChar char="●"/>
              <a:defRPr/>
            </a:lvl9pPr>
          </a:lstStyle>
          <a:p/>
        </p:txBody>
      </p:sp>
      <p:sp>
        <p:nvSpPr>
          <p:cNvPr id="323" name="Google Shape;323;p57"/>
          <p:cNvSpPr txBox="1"/>
          <p:nvPr>
            <p:ph idx="12" type="sldNum"/>
          </p:nvPr>
        </p:nvSpPr>
        <p:spPr>
          <a:xfrm>
            <a:off x="10967081" y="6528856"/>
            <a:ext cx="245700" cy="227100"/>
          </a:xfrm>
          <a:prstGeom prst="rect">
            <a:avLst/>
          </a:prstGeom>
          <a:noFill/>
          <a:ln>
            <a:noFill/>
          </a:ln>
        </p:spPr>
        <p:txBody>
          <a:bodyPr anchorCtr="0" anchor="ctr" bIns="45700" lIns="45700" spcFirstLastPara="1" rIns="45700" wrap="square" tIns="45700">
            <a:noAutofit/>
          </a:bodyPr>
          <a:lstStyle>
            <a:lvl1pPr indent="0" lvl="0" marL="0" rtl="0" algn="r">
              <a:lnSpc>
                <a:spcPct val="100000"/>
              </a:lnSpc>
              <a:spcBef>
                <a:spcPts val="0"/>
              </a:spcBef>
              <a:spcAft>
                <a:spcPts val="0"/>
              </a:spcAft>
              <a:buClr>
                <a:srgbClr val="FFFFFF"/>
              </a:buClr>
              <a:buSzPts val="1100"/>
              <a:buFont typeface="Arial"/>
              <a:buNone/>
              <a:defRPr sz="1100">
                <a:solidFill>
                  <a:srgbClr val="FFFFFF"/>
                </a:solidFill>
              </a:defRPr>
            </a:lvl1pPr>
            <a:lvl2pPr indent="0" lvl="1" marL="0" rtl="0" algn="r">
              <a:lnSpc>
                <a:spcPct val="100000"/>
              </a:lnSpc>
              <a:spcBef>
                <a:spcPts val="0"/>
              </a:spcBef>
              <a:spcAft>
                <a:spcPts val="0"/>
              </a:spcAft>
              <a:buClr>
                <a:srgbClr val="FFFFFF"/>
              </a:buClr>
              <a:buSzPts val="1100"/>
              <a:buFont typeface="Arial"/>
              <a:buNone/>
              <a:defRPr sz="1100">
                <a:solidFill>
                  <a:srgbClr val="FFFFFF"/>
                </a:solidFill>
              </a:defRPr>
            </a:lvl2pPr>
            <a:lvl3pPr indent="0" lvl="2" marL="0" rtl="0" algn="r">
              <a:lnSpc>
                <a:spcPct val="100000"/>
              </a:lnSpc>
              <a:spcBef>
                <a:spcPts val="0"/>
              </a:spcBef>
              <a:spcAft>
                <a:spcPts val="0"/>
              </a:spcAft>
              <a:buClr>
                <a:srgbClr val="FFFFFF"/>
              </a:buClr>
              <a:buSzPts val="1100"/>
              <a:buFont typeface="Arial"/>
              <a:buNone/>
              <a:defRPr sz="1100">
                <a:solidFill>
                  <a:srgbClr val="FFFFFF"/>
                </a:solidFill>
              </a:defRPr>
            </a:lvl3pPr>
            <a:lvl4pPr indent="0" lvl="3" marL="0" rtl="0" algn="r">
              <a:lnSpc>
                <a:spcPct val="100000"/>
              </a:lnSpc>
              <a:spcBef>
                <a:spcPts val="0"/>
              </a:spcBef>
              <a:spcAft>
                <a:spcPts val="0"/>
              </a:spcAft>
              <a:buClr>
                <a:srgbClr val="FFFFFF"/>
              </a:buClr>
              <a:buSzPts val="1100"/>
              <a:buFont typeface="Arial"/>
              <a:buNone/>
              <a:defRPr sz="1100">
                <a:solidFill>
                  <a:srgbClr val="FFFFFF"/>
                </a:solidFill>
              </a:defRPr>
            </a:lvl4pPr>
            <a:lvl5pPr indent="0" lvl="4" marL="0" rtl="0" algn="r">
              <a:lnSpc>
                <a:spcPct val="100000"/>
              </a:lnSpc>
              <a:spcBef>
                <a:spcPts val="0"/>
              </a:spcBef>
              <a:spcAft>
                <a:spcPts val="0"/>
              </a:spcAft>
              <a:buClr>
                <a:srgbClr val="FFFFFF"/>
              </a:buClr>
              <a:buSzPts val="1100"/>
              <a:buFont typeface="Arial"/>
              <a:buNone/>
              <a:defRPr sz="1100">
                <a:solidFill>
                  <a:srgbClr val="FFFFFF"/>
                </a:solidFill>
              </a:defRPr>
            </a:lvl5pPr>
            <a:lvl6pPr indent="0" lvl="5" marL="0" rtl="0" algn="r">
              <a:lnSpc>
                <a:spcPct val="100000"/>
              </a:lnSpc>
              <a:spcBef>
                <a:spcPts val="0"/>
              </a:spcBef>
              <a:spcAft>
                <a:spcPts val="0"/>
              </a:spcAft>
              <a:buClr>
                <a:srgbClr val="FFFFFF"/>
              </a:buClr>
              <a:buSzPts val="1100"/>
              <a:buFont typeface="Arial"/>
              <a:buNone/>
              <a:defRPr sz="1100">
                <a:solidFill>
                  <a:srgbClr val="FFFFFF"/>
                </a:solidFill>
              </a:defRPr>
            </a:lvl6pPr>
            <a:lvl7pPr indent="0" lvl="6" marL="0" rtl="0" algn="r">
              <a:lnSpc>
                <a:spcPct val="100000"/>
              </a:lnSpc>
              <a:spcBef>
                <a:spcPts val="0"/>
              </a:spcBef>
              <a:spcAft>
                <a:spcPts val="0"/>
              </a:spcAft>
              <a:buClr>
                <a:srgbClr val="FFFFFF"/>
              </a:buClr>
              <a:buSzPts val="1100"/>
              <a:buFont typeface="Arial"/>
              <a:buNone/>
              <a:defRPr sz="1100">
                <a:solidFill>
                  <a:srgbClr val="FFFFFF"/>
                </a:solidFill>
              </a:defRPr>
            </a:lvl7pPr>
            <a:lvl8pPr indent="0" lvl="7" marL="0" rtl="0" algn="r">
              <a:lnSpc>
                <a:spcPct val="100000"/>
              </a:lnSpc>
              <a:spcBef>
                <a:spcPts val="0"/>
              </a:spcBef>
              <a:spcAft>
                <a:spcPts val="0"/>
              </a:spcAft>
              <a:buClr>
                <a:srgbClr val="FFFFFF"/>
              </a:buClr>
              <a:buSzPts val="1100"/>
              <a:buFont typeface="Arial"/>
              <a:buNone/>
              <a:defRPr sz="1100">
                <a:solidFill>
                  <a:srgbClr val="FFFFFF"/>
                </a:solidFill>
              </a:defRPr>
            </a:lvl8pPr>
            <a:lvl9pPr indent="0" lvl="8" marL="0" rtl="0" algn="r">
              <a:lnSpc>
                <a:spcPct val="100000"/>
              </a:lnSpc>
              <a:spcBef>
                <a:spcPts val="0"/>
              </a:spcBef>
              <a:spcAft>
                <a:spcPts val="0"/>
              </a:spcAft>
              <a:buClr>
                <a:srgbClr val="FFFFFF"/>
              </a:buClr>
              <a:buSzPts val="1100"/>
              <a:buFont typeface="Arial"/>
              <a:buNone/>
              <a:defRPr sz="1100">
                <a:solidFill>
                  <a:srgbClr val="FFFFFF"/>
                </a:solidFill>
              </a:defRPr>
            </a:lvl9pPr>
          </a:lstStyle>
          <a:p>
            <a:pPr indent="0" lvl="0" marL="0" rtl="0" algn="r">
              <a:spcBef>
                <a:spcPts val="0"/>
              </a:spcBef>
              <a:spcAft>
                <a:spcPts val="0"/>
              </a:spcAft>
              <a:buNone/>
            </a:pPr>
            <a:fld id="{00000000-1234-1234-1234-123412341234}" type="slidenum">
              <a:rPr lang="en-ID"/>
              <a:t>‹#›</a:t>
            </a:fld>
            <a:endParaRPr b="0" i="0" u="none" cap="none" strike="noStrike">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7"/>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6" name="Google Shape;56;p7"/>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8"/>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2" name="Google Shape;62;p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3" name="Google Shape;63;p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1999"/>
              <a:buNone/>
              <a:defRPr b="0" sz="1999" cap="none">
                <a:solidFill>
                  <a:schemeClr val="dk2"/>
                </a:solidFill>
              </a:defRPr>
            </a:lvl1pPr>
            <a:lvl2pPr indent="-228600" lvl="1" marL="914400" algn="l">
              <a:lnSpc>
                <a:spcPct val="90000"/>
              </a:lnSpc>
              <a:spcBef>
                <a:spcPts val="200"/>
              </a:spcBef>
              <a:spcAft>
                <a:spcPts val="0"/>
              </a:spcAft>
              <a:buSzPts val="1999"/>
              <a:buNone/>
              <a:defRPr b="1" sz="1999"/>
            </a:lvl2pPr>
            <a:lvl3pPr indent="-228600" lvl="2" marL="1371600" algn="l">
              <a:lnSpc>
                <a:spcPct val="90000"/>
              </a:lnSpc>
              <a:spcBef>
                <a:spcPts val="400"/>
              </a:spcBef>
              <a:spcAft>
                <a:spcPts val="0"/>
              </a:spcAft>
              <a:buSzPts val="1799"/>
              <a:buNone/>
              <a:defRPr b="1" sz="1799"/>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4" name="Google Shape;64;p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8"/>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9"/>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9"/>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3" name="Shape 73"/>
        <p:cNvGrpSpPr/>
        <p:nvPr/>
      </p:nvGrpSpPr>
      <p:grpSpPr>
        <a:xfrm>
          <a:off x="0" y="0"/>
          <a:ext cx="0" cy="0"/>
          <a:chOff x="0" y="0"/>
          <a:chExt cx="0" cy="0"/>
        </a:xfrm>
      </p:grpSpPr>
      <p:sp>
        <p:nvSpPr>
          <p:cNvPr id="74" name="Google Shape;74;p10"/>
          <p:cNvSpPr/>
          <p:nvPr/>
        </p:nvSpPr>
        <p:spPr>
          <a:xfrm>
            <a:off x="17"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type="title"/>
          </p:nvPr>
        </p:nvSpPr>
        <p:spPr>
          <a:xfrm>
            <a:off x="457201"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599"/>
              <a:buFont typeface="Calibri"/>
              <a:buNone/>
              <a:defRPr b="0" sz="3599">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0"/>
          <p:cNvSpPr txBox="1"/>
          <p:nvPr>
            <p:ph idx="1" type="body"/>
          </p:nvPr>
        </p:nvSpPr>
        <p:spPr>
          <a:xfrm>
            <a:off x="4800601"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8" name="Google Shape;78;p10"/>
          <p:cNvSpPr txBox="1"/>
          <p:nvPr>
            <p:ph idx="2" type="body"/>
          </p:nvPr>
        </p:nvSpPr>
        <p:spPr>
          <a:xfrm>
            <a:off x="457201"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9" name="Google Shape;79;p10"/>
          <p:cNvSpPr txBox="1"/>
          <p:nvPr>
            <p:ph idx="10" type="dt"/>
          </p:nvPr>
        </p:nvSpPr>
        <p:spPr>
          <a:xfrm>
            <a:off x="465512" y="6459787"/>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4800600" y="6459787"/>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theme" Target="../theme/theme1.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theme" Target="../theme/theme4.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2"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097280" y="286605"/>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799"/>
              <a:buFont typeface="Calibri"/>
              <a:buNone/>
              <a:defRPr b="0" i="0" sz="4799"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536" lvl="0" marL="457200" marR="0" rtl="0" algn="l">
              <a:lnSpc>
                <a:spcPct val="90000"/>
              </a:lnSpc>
              <a:spcBef>
                <a:spcPts val="1200"/>
              </a:spcBef>
              <a:spcAft>
                <a:spcPts val="0"/>
              </a:spcAft>
              <a:buClr>
                <a:schemeClr val="accent1"/>
              </a:buClr>
              <a:buSzPts val="1999"/>
              <a:buFont typeface="Calibri"/>
              <a:buChar char=" "/>
              <a:defRPr b="0" i="0" sz="1999" u="none" cap="none" strike="noStrike">
                <a:solidFill>
                  <a:srgbClr val="3F3F3F"/>
                </a:solidFill>
                <a:latin typeface="Calibri"/>
                <a:ea typeface="Calibri"/>
                <a:cs typeface="Calibri"/>
                <a:sym typeface="Calibri"/>
              </a:defRPr>
            </a:lvl1pPr>
            <a:lvl2pPr indent="-342836" lvl="1" marL="914400" marR="0" rtl="0" algn="l">
              <a:lnSpc>
                <a:spcPct val="90000"/>
              </a:lnSpc>
              <a:spcBef>
                <a:spcPts val="200"/>
              </a:spcBef>
              <a:spcAft>
                <a:spcPts val="0"/>
              </a:spcAft>
              <a:buClr>
                <a:schemeClr val="accent1"/>
              </a:buClr>
              <a:buSzPts val="1799"/>
              <a:buFont typeface="Calibri"/>
              <a:buChar char="◦"/>
              <a:defRPr b="0" i="0" sz="1799"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1097281" y="6459787"/>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3686185" y="6459787"/>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9900459" y="6459787"/>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cxnSp>
        <p:nvCxnSpPr>
          <p:cNvPr id="17" name="Google Shape;17;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39">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 name="Shape 140"/>
        <p:cNvGrpSpPr/>
        <p:nvPr/>
      </p:nvGrpSpPr>
      <p:grpSpPr>
        <a:xfrm>
          <a:off x="0" y="0"/>
          <a:ext cx="0" cy="0"/>
          <a:chOff x="0" y="0"/>
          <a:chExt cx="0" cy="0"/>
        </a:xfrm>
      </p:grpSpPr>
      <p:sp>
        <p:nvSpPr>
          <p:cNvPr id="141" name="Google Shape;141;p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42" name="Google Shape;142;p1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43" name="Google Shape;143;p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6"/>
          <p:cNvSpPr txBox="1"/>
          <p:nvPr>
            <p:ph type="title"/>
          </p:nvPr>
        </p:nvSpPr>
        <p:spPr>
          <a:xfrm>
            <a:off x="845126" y="365759"/>
            <a:ext cx="105156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4400"/>
              <a:buFont typeface="Arial"/>
              <a:buNone/>
              <a:defRPr b="0" i="0" sz="4400" u="none" cap="none" strike="noStrike">
                <a:solidFill>
                  <a:srgbClr val="000000"/>
                </a:solidFill>
                <a:latin typeface="Arial"/>
                <a:ea typeface="Arial"/>
                <a:cs typeface="Arial"/>
                <a:sym typeface="Arial"/>
              </a:defRPr>
            </a:lvl9pPr>
          </a:lstStyle>
          <a:p/>
        </p:txBody>
      </p:sp>
      <p:sp>
        <p:nvSpPr>
          <p:cNvPr id="212" name="Google Shape;212;p36"/>
          <p:cNvSpPr txBox="1"/>
          <p:nvPr>
            <p:ph idx="1" type="body"/>
          </p:nvPr>
        </p:nvSpPr>
        <p:spPr>
          <a:xfrm>
            <a:off x="845126" y="1828800"/>
            <a:ext cx="10515600" cy="4351200"/>
          </a:xfrm>
          <a:prstGeom prst="rect">
            <a:avLst/>
          </a:prstGeom>
          <a:noFill/>
          <a:ln>
            <a:noFill/>
          </a:ln>
        </p:spPr>
        <p:txBody>
          <a:bodyPr anchorCtr="0" anchor="t" bIns="45700" lIns="45700" spcFirstLastPara="1" rIns="45700" wrap="square" tIns="45700">
            <a:noAutofit/>
          </a:bodyPr>
          <a:lstStyle>
            <a:lvl1pPr indent="-406400" lvl="0" marL="4572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1pPr>
            <a:lvl2pPr indent="-406400" lvl="1" marL="9144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406400" lvl="2" marL="13716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3pPr>
            <a:lvl4pPr indent="-406400" lvl="3" marL="18288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4pPr>
            <a:lvl5pPr indent="-406400" lvl="4" marL="22860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5pPr>
            <a:lvl6pPr indent="-406400" lvl="5" marL="27432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6pPr>
            <a:lvl7pPr indent="-406400" lvl="6" marL="32004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7pPr>
            <a:lvl8pPr indent="-406400" lvl="7" marL="36576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8pPr>
            <a:lvl9pPr indent="-406400" lvl="8" marL="4114800" marR="0" rtl="0" algn="l">
              <a:lnSpc>
                <a:spcPct val="90000"/>
              </a:lnSpc>
              <a:spcBef>
                <a:spcPts val="110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9pPr>
          </a:lstStyle>
          <a:p/>
        </p:txBody>
      </p:sp>
      <p:sp>
        <p:nvSpPr>
          <p:cNvPr id="213" name="Google Shape;213;p36"/>
          <p:cNvSpPr txBox="1"/>
          <p:nvPr>
            <p:ph idx="12" type="sldNum"/>
          </p:nvPr>
        </p:nvSpPr>
        <p:spPr>
          <a:xfrm>
            <a:off x="11101197" y="6419277"/>
            <a:ext cx="259500" cy="2397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100"/>
              <a:buFont typeface="Arial"/>
              <a:buNone/>
              <a:defRPr b="0" i="0"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youtube.com/watch?v=W9z-c-zutsA" TargetMode="Externa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Ccu6UT2KRD8"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www.youtube.com/watch?v=siW0YAAfX6I" TargetMode="Externa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youtube.com/watch?v=l2ALBz_R0ng" TargetMode="Externa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www.youtube.com/watch?v=FQSaoPPe2F0" TargetMode="Externa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8"/>
          <p:cNvSpPr txBox="1"/>
          <p:nvPr/>
        </p:nvSpPr>
        <p:spPr>
          <a:xfrm>
            <a:off x="2200295" y="533859"/>
            <a:ext cx="7966962" cy="1577969"/>
          </a:xfrm>
          <a:prstGeom prst="rect">
            <a:avLst/>
          </a:prstGeom>
          <a:solidFill>
            <a:schemeClr val="lt1"/>
          </a:solidFill>
          <a:ln>
            <a:noFill/>
          </a:ln>
        </p:spPr>
        <p:txBody>
          <a:bodyPr anchorCtr="0" anchor="b" bIns="45700" lIns="91425" spcFirstLastPara="1" rIns="91425" wrap="square" tIns="45700">
            <a:noAutofit/>
          </a:bodyPr>
          <a:lstStyle/>
          <a:p>
            <a:pPr indent="0" lvl="0" marL="0" marR="0" rtl="0" algn="ctr">
              <a:lnSpc>
                <a:spcPct val="85000"/>
              </a:lnSpc>
              <a:spcBef>
                <a:spcPts val="0"/>
              </a:spcBef>
              <a:spcAft>
                <a:spcPts val="0"/>
              </a:spcAft>
              <a:buClr>
                <a:srgbClr val="005037"/>
              </a:buClr>
              <a:buSzPts val="3600"/>
              <a:buFont typeface="Arial"/>
              <a:buNone/>
            </a:pPr>
            <a:r>
              <a:rPr b="1" i="0" lang="en-ID" sz="3600" u="none" cap="none" strike="noStrike">
                <a:solidFill>
                  <a:srgbClr val="005037"/>
                </a:solidFill>
                <a:latin typeface="Arial"/>
                <a:ea typeface="Arial"/>
                <a:cs typeface="Arial"/>
                <a:sym typeface="Arial"/>
              </a:rPr>
              <a:t>Chapter 15</a:t>
            </a:r>
            <a:endParaRPr/>
          </a:p>
          <a:p>
            <a:pPr indent="0" lvl="0" marL="0" marR="0" rtl="0" algn="ctr">
              <a:lnSpc>
                <a:spcPct val="120000"/>
              </a:lnSpc>
              <a:spcBef>
                <a:spcPts val="0"/>
              </a:spcBef>
              <a:spcAft>
                <a:spcPts val="0"/>
              </a:spcAft>
              <a:buClr>
                <a:srgbClr val="005037"/>
              </a:buClr>
              <a:buSzPts val="3600"/>
              <a:buFont typeface="Arial"/>
              <a:buNone/>
            </a:pPr>
            <a:r>
              <a:rPr b="1" i="0" lang="en-ID" sz="3600" u="none" cap="none" strike="noStrike">
                <a:solidFill>
                  <a:srgbClr val="005037"/>
                </a:solidFill>
                <a:latin typeface="Arial"/>
                <a:ea typeface="Arial"/>
                <a:cs typeface="Arial"/>
                <a:sym typeface="Arial"/>
              </a:rPr>
              <a:t>Mixed Economic System</a:t>
            </a:r>
            <a:endParaRPr/>
          </a:p>
        </p:txBody>
      </p:sp>
      <p:sp>
        <p:nvSpPr>
          <p:cNvPr id="329" name="Google Shape;329;p58"/>
          <p:cNvSpPr txBox="1"/>
          <p:nvPr/>
        </p:nvSpPr>
        <p:spPr>
          <a:xfrm>
            <a:off x="87000" y="3429000"/>
            <a:ext cx="11541000" cy="2031900"/>
          </a:xfrm>
          <a:prstGeom prst="rect">
            <a:avLst/>
          </a:prstGeom>
          <a:solidFill>
            <a:srgbClr val="6D9EE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2400"/>
              <a:t>Enquiry question</a:t>
            </a:r>
            <a:endParaRPr sz="2400"/>
          </a:p>
          <a:p>
            <a:pPr indent="0" lvl="0" marL="0" rtl="0" algn="l">
              <a:spcBef>
                <a:spcPts val="0"/>
              </a:spcBef>
              <a:spcAft>
                <a:spcPts val="0"/>
              </a:spcAft>
              <a:buNone/>
            </a:pPr>
            <a:r>
              <a:rPr lang="en-ID" sz="2400"/>
              <a:t>To what extent should governments intervene in the allocation of resources.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ID" sz="2400"/>
              <a:t>The extent to which the goal of economic efficiency may conflict with the goal of equity.</a:t>
            </a:r>
            <a:endParaRPr sz="24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7"/>
          <p:cNvPicPr preferRelativeResize="0"/>
          <p:nvPr/>
        </p:nvPicPr>
        <p:blipFill rotWithShape="1">
          <a:blip r:embed="rId3">
            <a:alphaModFix/>
          </a:blip>
          <a:srcRect b="0" l="0" r="0" t="0"/>
          <a:stretch/>
        </p:blipFill>
        <p:spPr>
          <a:xfrm>
            <a:off x="1958266" y="2269158"/>
            <a:ext cx="7516028" cy="4392000"/>
          </a:xfrm>
          <a:prstGeom prst="rect">
            <a:avLst/>
          </a:prstGeom>
          <a:noFill/>
          <a:ln>
            <a:noFill/>
          </a:ln>
        </p:spPr>
      </p:pic>
      <p:sp>
        <p:nvSpPr>
          <p:cNvPr id="379" name="Google Shape;379;p67"/>
          <p:cNvSpPr/>
          <p:nvPr/>
        </p:nvSpPr>
        <p:spPr>
          <a:xfrm>
            <a:off x="1497495" y="172153"/>
            <a:ext cx="8900868"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D" sz="1800" u="none" cap="none" strike="noStrike">
                <a:solidFill>
                  <a:srgbClr val="333333"/>
                </a:solidFill>
                <a:latin typeface="Poppins"/>
                <a:ea typeface="Poppins"/>
                <a:cs typeface="Poppins"/>
                <a:sym typeface="Poppins"/>
              </a:rPr>
              <a:t>A </a:t>
            </a:r>
            <a:r>
              <a:rPr b="1" i="0" lang="en-ID" sz="1800" u="none" cap="none" strike="noStrike">
                <a:solidFill>
                  <a:srgbClr val="333333"/>
                </a:solidFill>
                <a:latin typeface="Poppins"/>
                <a:ea typeface="Poppins"/>
                <a:cs typeface="Poppins"/>
                <a:sym typeface="Poppins"/>
              </a:rPr>
              <a:t>mixed economy</a:t>
            </a:r>
            <a:r>
              <a:rPr b="0" i="0" lang="en-ID" sz="1800" u="none" cap="none" strike="noStrike">
                <a:solidFill>
                  <a:srgbClr val="333333"/>
                </a:solidFill>
                <a:latin typeface="Poppins"/>
                <a:ea typeface="Poppins"/>
                <a:cs typeface="Poppins"/>
                <a:sym typeface="Poppins"/>
              </a:rPr>
              <a:t> is an economic system that incorporates aspects of more than one economic system. This usually means an economy that contains both privately-owned and state-owned enterprises or that combines elements of capitalism and socialism, or a mix of market economy and planned economy characteristics. This system overcomes the disadvantages of both the market and planned economic systems.</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8"/>
          <p:cNvSpPr txBox="1"/>
          <p:nvPr>
            <p:ph idx="4294967295" type="title"/>
          </p:nvPr>
        </p:nvSpPr>
        <p:spPr>
          <a:xfrm>
            <a:off x="2151800" y="108189"/>
            <a:ext cx="7773550" cy="58755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85000"/>
              </a:lnSpc>
              <a:spcBef>
                <a:spcPts val="0"/>
              </a:spcBef>
              <a:spcAft>
                <a:spcPts val="0"/>
              </a:spcAft>
              <a:buClr>
                <a:srgbClr val="005037"/>
              </a:buClr>
              <a:buSzPts val="3599"/>
              <a:buFont typeface="Arial"/>
              <a:buNone/>
            </a:pPr>
            <a:r>
              <a:rPr b="1" lang="en-ID" sz="3599">
                <a:solidFill>
                  <a:srgbClr val="005037"/>
                </a:solidFill>
                <a:latin typeface="Arial"/>
                <a:ea typeface="Arial"/>
                <a:cs typeface="Arial"/>
                <a:sym typeface="Arial"/>
              </a:rPr>
              <a:t> </a:t>
            </a:r>
            <a:r>
              <a:rPr b="1" lang="en-ID" sz="2430">
                <a:solidFill>
                  <a:srgbClr val="005037"/>
                </a:solidFill>
                <a:latin typeface="Arial"/>
                <a:ea typeface="Arial"/>
                <a:cs typeface="Arial"/>
                <a:sym typeface="Arial"/>
              </a:rPr>
              <a:t>The mixed economic system</a:t>
            </a:r>
            <a:endParaRPr/>
          </a:p>
        </p:txBody>
      </p:sp>
      <p:sp>
        <p:nvSpPr>
          <p:cNvPr id="385" name="Google Shape;385;p68"/>
          <p:cNvSpPr txBox="1"/>
          <p:nvPr>
            <p:ph idx="4294967295" type="body"/>
          </p:nvPr>
        </p:nvSpPr>
        <p:spPr>
          <a:xfrm>
            <a:off x="1587" y="1372136"/>
            <a:ext cx="7770376" cy="4113728"/>
          </a:xfrm>
          <a:prstGeom prst="rect">
            <a:avLst/>
          </a:prstGeom>
          <a:noFill/>
          <a:ln>
            <a:noFill/>
          </a:ln>
        </p:spPr>
        <p:txBody>
          <a:bodyPr anchorCtr="0" anchor="t" bIns="45700" lIns="0" spcFirstLastPara="1" rIns="0" wrap="square" tIns="45700">
            <a:noAutofit/>
          </a:bodyPr>
          <a:lstStyle/>
          <a:p>
            <a:pPr indent="-91413" lvl="0" marL="91413" rtl="0" algn="l">
              <a:lnSpc>
                <a:spcPct val="90000"/>
              </a:lnSpc>
              <a:spcBef>
                <a:spcPts val="0"/>
              </a:spcBef>
              <a:spcAft>
                <a:spcPts val="0"/>
              </a:spcAft>
              <a:buSzPts val="2399"/>
              <a:buFont typeface="Calibri"/>
              <a:buNone/>
            </a:pPr>
            <a:r>
              <a:t/>
            </a:r>
            <a:endParaRPr sz="2399">
              <a:latin typeface="Arial"/>
              <a:ea typeface="Arial"/>
              <a:cs typeface="Arial"/>
              <a:sym typeface="Arial"/>
            </a:endParaRPr>
          </a:p>
          <a:p>
            <a:pPr indent="-91413" lvl="0" marL="91413" rtl="0" algn="l">
              <a:lnSpc>
                <a:spcPct val="90000"/>
              </a:lnSpc>
              <a:spcBef>
                <a:spcPts val="1400"/>
              </a:spcBef>
              <a:spcAft>
                <a:spcPts val="0"/>
              </a:spcAft>
              <a:buSzPts val="2399"/>
              <a:buFont typeface="Arial"/>
              <a:buNone/>
            </a:pPr>
            <a:r>
              <a:rPr lang="en-ID" sz="2399">
                <a:latin typeface="Arial"/>
                <a:ea typeface="Arial"/>
                <a:cs typeface="Arial"/>
                <a:sym typeface="Arial"/>
              </a:rPr>
              <a:t>    </a:t>
            </a:r>
            <a:endParaRPr/>
          </a:p>
          <a:p>
            <a:pPr indent="-91413" lvl="0" marL="91413" rtl="0" algn="l">
              <a:lnSpc>
                <a:spcPct val="90000"/>
              </a:lnSpc>
              <a:spcBef>
                <a:spcPts val="1400"/>
              </a:spcBef>
              <a:spcAft>
                <a:spcPts val="0"/>
              </a:spcAft>
              <a:buSzPts val="2799"/>
              <a:buFont typeface="Calibri"/>
              <a:buNone/>
            </a:pPr>
            <a:r>
              <a:t/>
            </a:r>
            <a:endParaRPr sz="2799">
              <a:latin typeface="Arial"/>
              <a:ea typeface="Arial"/>
              <a:cs typeface="Arial"/>
              <a:sym typeface="Arial"/>
            </a:endParaRPr>
          </a:p>
        </p:txBody>
      </p:sp>
      <p:sp>
        <p:nvSpPr>
          <p:cNvPr id="386" name="Google Shape;386;p68"/>
          <p:cNvSpPr txBox="1"/>
          <p:nvPr/>
        </p:nvSpPr>
        <p:spPr>
          <a:xfrm>
            <a:off x="97812" y="695739"/>
            <a:ext cx="12094188" cy="62320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799">
                <a:solidFill>
                  <a:schemeClr val="dk1"/>
                </a:solidFill>
                <a:latin typeface="Arial"/>
                <a:ea typeface="Arial"/>
                <a:cs typeface="Arial"/>
                <a:sym typeface="Arial"/>
              </a:rPr>
              <a:t>In a </a:t>
            </a:r>
            <a:r>
              <a:rPr b="1" lang="en-ID" sz="1799">
                <a:solidFill>
                  <a:schemeClr val="dk1"/>
                </a:solidFill>
                <a:latin typeface="Arial"/>
                <a:ea typeface="Arial"/>
                <a:cs typeface="Arial"/>
                <a:sym typeface="Arial"/>
              </a:rPr>
              <a:t>mixed economy</a:t>
            </a:r>
            <a:r>
              <a:rPr lang="en-ID" sz="1799">
                <a:solidFill>
                  <a:schemeClr val="dk1"/>
                </a:solidFill>
                <a:latin typeface="Arial"/>
                <a:ea typeface="Arial"/>
                <a:cs typeface="Arial"/>
                <a:sym typeface="Arial"/>
              </a:rPr>
              <a:t> a </a:t>
            </a:r>
            <a:r>
              <a:rPr b="1" lang="en-ID" sz="1799">
                <a:solidFill>
                  <a:schemeClr val="dk1"/>
                </a:solidFill>
                <a:latin typeface="Arial"/>
                <a:ea typeface="Arial"/>
                <a:cs typeface="Arial"/>
                <a:sym typeface="Arial"/>
              </a:rPr>
              <a:t>government</a:t>
            </a:r>
            <a:r>
              <a:rPr lang="en-ID" sz="1799">
                <a:solidFill>
                  <a:schemeClr val="dk1"/>
                </a:solidFill>
                <a:latin typeface="Arial"/>
                <a:ea typeface="Arial"/>
                <a:cs typeface="Arial"/>
                <a:sym typeface="Arial"/>
              </a:rPr>
              <a:t> can intervene in different markets in an attempt to correct the worst market failures:</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It can provide useful and essential goods and services (Public goods) (defence) that cannot be charged directly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Encourage consumption of products that are more beneficial for consumers (e.g healthily life style &amp; foods) by granting subsidies/ providing Information (ads) /passing laws (drinking age/motorcycle helmet )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Discourage consumption of products that are harmful goods and dangerous activities such as taxes, providing education/information, legislation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It can provide goods and services for people in the greatest need (rail line even if not make a profit run under private firm, if social benefits more than the cost ) &amp; (Merit goods)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It can employ people in </a:t>
            </a:r>
            <a:r>
              <a:rPr b="1" lang="en-ID" sz="1600">
                <a:solidFill>
                  <a:schemeClr val="dk1"/>
                </a:solidFill>
                <a:latin typeface="Arial"/>
                <a:ea typeface="Arial"/>
                <a:cs typeface="Arial"/>
                <a:sym typeface="Arial"/>
              </a:rPr>
              <a:t>public sector organizations</a:t>
            </a:r>
            <a:r>
              <a:rPr lang="en-ID" sz="1600">
                <a:solidFill>
                  <a:schemeClr val="dk1"/>
                </a:solidFill>
                <a:latin typeface="Arial"/>
                <a:ea typeface="Arial"/>
                <a:cs typeface="Arial"/>
                <a:sym typeface="Arial"/>
              </a:rPr>
              <a:t> &amp; Welfare payments</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Provide financial support to private sector firms (financial Crisis) to boost output (Food /Energy production) and employment</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It can outlaw business practices that restrict competition (high price) or mislead consumers</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Consumers &amp; Firms only consider private costs &amp; Benefits (Demerit goods) pollution/waste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Governments can plan ahead than private firms may devote more resources to capital goods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Help vulnerable groups have access to essential  services  </a:t>
            </a:r>
            <a:r>
              <a:rPr b="1" lang="en-ID" sz="1600">
                <a:solidFill>
                  <a:schemeClr val="dk1"/>
                </a:solidFill>
                <a:latin typeface="Arial"/>
                <a:ea typeface="Arial"/>
                <a:cs typeface="Arial"/>
                <a:sym typeface="Arial"/>
              </a:rPr>
              <a:t> </a:t>
            </a:r>
            <a:endParaRPr/>
          </a:p>
          <a:p>
            <a:pPr indent="-285750" lvl="0" marL="285750" marR="0" rtl="0" algn="l">
              <a:spcBef>
                <a:spcPts val="800"/>
              </a:spcBef>
              <a:spcAft>
                <a:spcPts val="0"/>
              </a:spcAft>
              <a:buClr>
                <a:srgbClr val="005037"/>
              </a:buClr>
              <a:buSzPts val="2000"/>
              <a:buFont typeface="Arial"/>
              <a:buChar char="•"/>
            </a:pPr>
            <a:r>
              <a:rPr lang="en-ID" sz="1600">
                <a:solidFill>
                  <a:schemeClr val="dk1"/>
                </a:solidFill>
                <a:latin typeface="Arial"/>
                <a:ea typeface="Arial"/>
                <a:cs typeface="Arial"/>
                <a:sym typeface="Arial"/>
              </a:rPr>
              <a:t>Distribute income by use progressive income tax  </a:t>
            </a:r>
            <a:endParaRPr/>
          </a:p>
          <a:p>
            <a:pPr indent="0" lvl="0" marL="0" marR="0" rtl="0" algn="l">
              <a:spcBef>
                <a:spcPts val="900"/>
              </a:spcBef>
              <a:spcAft>
                <a:spcPts val="0"/>
              </a:spcAft>
              <a:buClr>
                <a:srgbClr val="3366FF"/>
              </a:buClr>
              <a:buSzPts val="2249"/>
              <a:buFont typeface="Noto Sans Symbols"/>
              <a:buNone/>
            </a:pPr>
            <a:r>
              <a:t/>
            </a:r>
            <a:endParaRPr b="1" sz="1799">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9"/>
          <p:cNvSpPr txBox="1"/>
          <p:nvPr>
            <p:ph idx="4294967295" type="title"/>
          </p:nvPr>
        </p:nvSpPr>
        <p:spPr>
          <a:xfrm>
            <a:off x="2183475" y="121065"/>
            <a:ext cx="7773550" cy="1142702"/>
          </a:xfrm>
          <a:prstGeom prst="rect">
            <a:avLst/>
          </a:prstGeom>
          <a:solidFill>
            <a:schemeClr val="lt1"/>
          </a:solid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3999"/>
              <a:buFont typeface="Arial"/>
              <a:buNone/>
            </a:pPr>
            <a:r>
              <a:rPr b="1" lang="en-ID" sz="3999">
                <a:solidFill>
                  <a:srgbClr val="005037"/>
                </a:solidFill>
                <a:latin typeface="Arial"/>
                <a:ea typeface="Arial"/>
                <a:cs typeface="Arial"/>
                <a:sym typeface="Arial"/>
              </a:rPr>
              <a:t> </a:t>
            </a:r>
            <a:r>
              <a:rPr b="1" lang="en-ID" sz="3599">
                <a:solidFill>
                  <a:srgbClr val="005037"/>
                </a:solidFill>
                <a:latin typeface="Arial"/>
                <a:ea typeface="Arial"/>
                <a:cs typeface="Arial"/>
                <a:sym typeface="Arial"/>
              </a:rPr>
              <a:t>The mixed economic system</a:t>
            </a:r>
            <a:endParaRPr/>
          </a:p>
        </p:txBody>
      </p:sp>
      <p:sp>
        <p:nvSpPr>
          <p:cNvPr id="392" name="Google Shape;392;p69"/>
          <p:cNvSpPr txBox="1"/>
          <p:nvPr>
            <p:ph idx="4294967295" type="body"/>
          </p:nvPr>
        </p:nvSpPr>
        <p:spPr>
          <a:xfrm>
            <a:off x="1587" y="1372136"/>
            <a:ext cx="7770376" cy="4113728"/>
          </a:xfrm>
          <a:prstGeom prst="rect">
            <a:avLst/>
          </a:prstGeom>
          <a:noFill/>
          <a:ln>
            <a:noFill/>
          </a:ln>
        </p:spPr>
        <p:txBody>
          <a:bodyPr anchorCtr="0" anchor="t" bIns="45700" lIns="0" spcFirstLastPara="1" rIns="0" wrap="square" tIns="45700">
            <a:noAutofit/>
          </a:bodyPr>
          <a:lstStyle/>
          <a:p>
            <a:pPr indent="-91413" lvl="0" marL="91413" rtl="0" algn="l">
              <a:lnSpc>
                <a:spcPct val="90000"/>
              </a:lnSpc>
              <a:spcBef>
                <a:spcPts val="0"/>
              </a:spcBef>
              <a:spcAft>
                <a:spcPts val="0"/>
              </a:spcAft>
              <a:buSzPts val="2399"/>
              <a:buFont typeface="Calibri"/>
              <a:buNone/>
            </a:pPr>
            <a:r>
              <a:t/>
            </a:r>
            <a:endParaRPr sz="2399">
              <a:latin typeface="Arial"/>
              <a:ea typeface="Arial"/>
              <a:cs typeface="Arial"/>
              <a:sym typeface="Arial"/>
            </a:endParaRPr>
          </a:p>
          <a:p>
            <a:pPr indent="-91413" lvl="0" marL="91413" rtl="0" algn="l">
              <a:lnSpc>
                <a:spcPct val="90000"/>
              </a:lnSpc>
              <a:spcBef>
                <a:spcPts val="1400"/>
              </a:spcBef>
              <a:spcAft>
                <a:spcPts val="0"/>
              </a:spcAft>
              <a:buSzPts val="2399"/>
              <a:buFont typeface="Arial"/>
              <a:buNone/>
            </a:pPr>
            <a:r>
              <a:rPr lang="en-ID" sz="2399">
                <a:latin typeface="Arial"/>
                <a:ea typeface="Arial"/>
                <a:cs typeface="Arial"/>
                <a:sym typeface="Arial"/>
              </a:rPr>
              <a:t>    </a:t>
            </a:r>
            <a:endParaRPr/>
          </a:p>
          <a:p>
            <a:pPr indent="-91413" lvl="0" marL="91413" rtl="0" algn="l">
              <a:lnSpc>
                <a:spcPct val="90000"/>
              </a:lnSpc>
              <a:spcBef>
                <a:spcPts val="1400"/>
              </a:spcBef>
              <a:spcAft>
                <a:spcPts val="0"/>
              </a:spcAft>
              <a:buSzPts val="2799"/>
              <a:buFont typeface="Calibri"/>
              <a:buNone/>
            </a:pPr>
            <a:r>
              <a:t/>
            </a:r>
            <a:endParaRPr sz="2799">
              <a:latin typeface="Arial"/>
              <a:ea typeface="Arial"/>
              <a:cs typeface="Arial"/>
              <a:sym typeface="Arial"/>
            </a:endParaRPr>
          </a:p>
        </p:txBody>
      </p:sp>
      <p:sp>
        <p:nvSpPr>
          <p:cNvPr id="393" name="Google Shape;393;p69"/>
          <p:cNvSpPr txBox="1"/>
          <p:nvPr/>
        </p:nvSpPr>
        <p:spPr>
          <a:xfrm>
            <a:off x="2125109" y="1981578"/>
            <a:ext cx="7846556" cy="27996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366FF"/>
              </a:buClr>
              <a:buSzPts val="2000"/>
              <a:buFont typeface="Noto Sans Symbols"/>
              <a:buNone/>
            </a:pPr>
            <a:r>
              <a:rPr lang="en-ID" sz="1600">
                <a:solidFill>
                  <a:schemeClr val="dk1"/>
                </a:solidFill>
                <a:latin typeface="Arial"/>
                <a:ea typeface="Arial"/>
                <a:cs typeface="Arial"/>
                <a:sym typeface="Arial"/>
              </a:rPr>
              <a:t>A mixed economy therefore combines the advantages of a market economic </a:t>
            </a:r>
            <a:br>
              <a:rPr lang="en-ID" sz="1600">
                <a:solidFill>
                  <a:schemeClr val="dk1"/>
                </a:solidFill>
                <a:latin typeface="Arial"/>
                <a:ea typeface="Arial"/>
                <a:cs typeface="Arial"/>
                <a:sym typeface="Arial"/>
              </a:rPr>
            </a:br>
            <a:r>
              <a:rPr lang="en-ID" sz="1600">
                <a:solidFill>
                  <a:schemeClr val="dk1"/>
                </a:solidFill>
                <a:latin typeface="Arial"/>
                <a:ea typeface="Arial"/>
                <a:cs typeface="Arial"/>
                <a:sym typeface="Arial"/>
              </a:rPr>
              <a:t>system with: </a:t>
            </a:r>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b="1" sz="1600">
              <a:solidFill>
                <a:schemeClr val="dk1"/>
              </a:solidFill>
              <a:latin typeface="Arial"/>
              <a:ea typeface="Arial"/>
              <a:cs typeface="Arial"/>
              <a:sym typeface="Arial"/>
            </a:endParaRPr>
          </a:p>
          <a:p>
            <a:pPr indent="0" lvl="0" marL="0" marR="0" rtl="0" algn="l">
              <a:spcBef>
                <a:spcPts val="800"/>
              </a:spcBef>
              <a:spcAft>
                <a:spcPts val="0"/>
              </a:spcAft>
              <a:buClr>
                <a:srgbClr val="3366FF"/>
              </a:buClr>
              <a:buSzPts val="2000"/>
              <a:buFont typeface="Noto Sans Symbols"/>
              <a:buNone/>
            </a:pPr>
            <a:r>
              <a:t/>
            </a:r>
            <a:endParaRPr sz="1600">
              <a:solidFill>
                <a:schemeClr val="dk1"/>
              </a:solidFill>
              <a:latin typeface="Arial"/>
              <a:ea typeface="Arial"/>
              <a:cs typeface="Arial"/>
              <a:sym typeface="Arial"/>
            </a:endParaRPr>
          </a:p>
        </p:txBody>
      </p:sp>
      <p:graphicFrame>
        <p:nvGraphicFramePr>
          <p:cNvPr id="394" name="Google Shape;394;p69"/>
          <p:cNvGraphicFramePr/>
          <p:nvPr/>
        </p:nvGraphicFramePr>
        <p:xfrm>
          <a:off x="2104478" y="2708463"/>
          <a:ext cx="3000000" cy="3000000"/>
        </p:xfrm>
        <a:graphic>
          <a:graphicData uri="http://schemas.openxmlformats.org/drawingml/2006/table">
            <a:tbl>
              <a:tblPr>
                <a:noFill/>
                <a:tableStyleId>{457E8BA6-9C66-4C08-AE46-4E1045285640}</a:tableStyleId>
              </a:tblPr>
              <a:tblGrid>
                <a:gridCol w="4213725"/>
                <a:gridCol w="4215300"/>
              </a:tblGrid>
              <a:tr h="1498200">
                <a:tc>
                  <a:txBody>
                    <a:bodyPr/>
                    <a:lstStyle/>
                    <a:p>
                      <a:pPr indent="-285750" lvl="0" marL="285750" marR="0" rtl="0" algn="l">
                        <a:lnSpc>
                          <a:spcPct val="100000"/>
                        </a:lnSpc>
                        <a:spcBef>
                          <a:spcPts val="0"/>
                        </a:spcBef>
                        <a:spcAft>
                          <a:spcPts val="0"/>
                        </a:spcAft>
                        <a:buClr>
                          <a:srgbClr val="005037"/>
                        </a:buClr>
                        <a:buSzPts val="1600"/>
                        <a:buFont typeface="Arial"/>
                        <a:buChar char="•"/>
                      </a:pPr>
                      <a:r>
                        <a:rPr b="0" i="0" lang="en-ID" sz="1600" u="none" cap="none" strike="noStrike">
                          <a:solidFill>
                            <a:schemeClr val="dk1"/>
                          </a:solidFill>
                          <a:latin typeface="Arial"/>
                          <a:ea typeface="Arial"/>
                          <a:cs typeface="Arial"/>
                          <a:sym typeface="Arial"/>
                        </a:rPr>
                        <a:t>government ownership and control of some scarce resources</a:t>
                      </a:r>
                      <a:endParaRPr/>
                    </a:p>
                    <a:p>
                      <a:pPr indent="-285750" lvl="0" marL="285750" marR="0" rtl="0" algn="l">
                        <a:lnSpc>
                          <a:spcPct val="100000"/>
                        </a:lnSpc>
                        <a:spcBef>
                          <a:spcPts val="320"/>
                        </a:spcBef>
                        <a:spcAft>
                          <a:spcPts val="0"/>
                        </a:spcAft>
                        <a:buClr>
                          <a:srgbClr val="005037"/>
                        </a:buClr>
                        <a:buSzPts val="1600"/>
                        <a:buFont typeface="Calibri"/>
                        <a:buNone/>
                      </a:pPr>
                      <a:r>
                        <a:t/>
                      </a:r>
                      <a:endParaRPr b="0" i="0" sz="1600" u="none" cap="none" strike="noStrike">
                        <a:solidFill>
                          <a:schemeClr val="dk1"/>
                        </a:solidFill>
                        <a:latin typeface="Arial"/>
                        <a:ea typeface="Arial"/>
                        <a:cs typeface="Arial"/>
                        <a:sym typeface="Arial"/>
                      </a:endParaRPr>
                    </a:p>
                  </a:txBody>
                  <a:tcPr marT="45700" marB="4570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rgbClr val="005037"/>
                        </a:buClr>
                        <a:buSzPts val="1600"/>
                        <a:buFont typeface="Arial"/>
                        <a:buChar char="•"/>
                      </a:pPr>
                      <a:r>
                        <a:rPr b="0" i="0" lang="en-ID" sz="1600" u="none" cap="none" strike="noStrike">
                          <a:solidFill>
                            <a:schemeClr val="dk1"/>
                          </a:solidFill>
                          <a:latin typeface="Arial"/>
                          <a:ea typeface="Arial"/>
                          <a:cs typeface="Arial"/>
                          <a:sym typeface="Arial"/>
                        </a:rPr>
                        <a:t>government interventions to regulate the actions of private sector firms and consumers in some markets</a:t>
                      </a:r>
                      <a:endParaRPr/>
                    </a:p>
                    <a:p>
                      <a:pPr indent="-285750" lvl="0" marL="285750" marR="0" rtl="0" algn="l">
                        <a:lnSpc>
                          <a:spcPct val="100000"/>
                        </a:lnSpc>
                        <a:spcBef>
                          <a:spcPts val="320"/>
                        </a:spcBef>
                        <a:spcAft>
                          <a:spcPts val="0"/>
                        </a:spcAft>
                        <a:buClr>
                          <a:srgbClr val="005037"/>
                        </a:buClr>
                        <a:buSzPts val="1600"/>
                        <a:buFont typeface="Calibri"/>
                        <a:buNone/>
                      </a:pPr>
                      <a:r>
                        <a:t/>
                      </a:r>
                      <a:endParaRPr b="0" i="0" sz="1600" u="none" cap="none" strike="noStrike">
                        <a:solidFill>
                          <a:schemeClr val="dk1"/>
                        </a:solidFill>
                        <a:latin typeface="Arial"/>
                        <a:ea typeface="Arial"/>
                        <a:cs typeface="Arial"/>
                        <a:sym typeface="Arial"/>
                      </a:endParaRPr>
                    </a:p>
                  </a:txBody>
                  <a:tcPr marT="45700" marB="45700"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95" name="Google Shape;395;p69"/>
          <p:cNvSpPr txBox="1"/>
          <p:nvPr/>
        </p:nvSpPr>
        <p:spPr>
          <a:xfrm>
            <a:off x="8000505" y="2667200"/>
            <a:ext cx="2209225" cy="3666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99">
              <a:solidFill>
                <a:schemeClr val="dk1"/>
              </a:solidFill>
              <a:latin typeface="Times New Roman"/>
              <a:ea typeface="Times New Roman"/>
              <a:cs typeface="Times New Roman"/>
              <a:sym typeface="Times New Roman"/>
            </a:endParaRPr>
          </a:p>
        </p:txBody>
      </p:sp>
      <p:pic>
        <p:nvPicPr>
          <p:cNvPr descr="PPT images for Economics.jpg" id="396" name="Google Shape;396;p69"/>
          <p:cNvPicPr preferRelativeResize="0"/>
          <p:nvPr/>
        </p:nvPicPr>
        <p:blipFill rotWithShape="1">
          <a:blip r:embed="rId3">
            <a:alphaModFix/>
          </a:blip>
          <a:srcRect b="0" l="0" r="0" t="0"/>
          <a:stretch/>
        </p:blipFill>
        <p:spPr>
          <a:xfrm>
            <a:off x="2136592" y="3572980"/>
            <a:ext cx="3599512" cy="2475855"/>
          </a:xfrm>
          <a:prstGeom prst="roundRect">
            <a:avLst>
              <a:gd fmla="val 8594" name="adj"/>
            </a:avLst>
          </a:prstGeom>
          <a:solidFill>
            <a:srgbClr val="ECECEC"/>
          </a:solidFill>
          <a:ln>
            <a:noFill/>
          </a:ln>
        </p:spPr>
      </p:pic>
      <p:pic>
        <p:nvPicPr>
          <p:cNvPr descr="PPT images for Economics.jpg" id="397" name="Google Shape;397;p69"/>
          <p:cNvPicPr preferRelativeResize="0"/>
          <p:nvPr/>
        </p:nvPicPr>
        <p:blipFill rotWithShape="1">
          <a:blip r:embed="rId4">
            <a:alphaModFix/>
          </a:blip>
          <a:srcRect b="0" l="0" r="0" t="0"/>
          <a:stretch/>
        </p:blipFill>
        <p:spPr>
          <a:xfrm>
            <a:off x="6455947" y="3572980"/>
            <a:ext cx="3743441" cy="2495627"/>
          </a:xfrm>
          <a:prstGeom prst="roundRect">
            <a:avLst>
              <a:gd fmla="val 8594" name="adj"/>
            </a:avLst>
          </a:prstGeom>
          <a:solidFill>
            <a:srgbClr val="ECECEC"/>
          </a:solid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0"/>
          <p:cNvSpPr txBox="1"/>
          <p:nvPr>
            <p:ph idx="4294967295" type="title"/>
          </p:nvPr>
        </p:nvSpPr>
        <p:spPr>
          <a:xfrm>
            <a:off x="1881413" y="211193"/>
            <a:ext cx="7773550" cy="1142702"/>
          </a:xfrm>
          <a:prstGeom prst="rect">
            <a:avLst/>
          </a:prstGeom>
          <a:solidFill>
            <a:schemeClr val="lt1"/>
          </a:solid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005037"/>
              </a:buClr>
              <a:buSzPts val="2999"/>
              <a:buFont typeface="Arial"/>
              <a:buNone/>
            </a:pPr>
            <a:r>
              <a:rPr b="1" lang="en-ID" sz="2999">
                <a:solidFill>
                  <a:srgbClr val="005037"/>
                </a:solidFill>
                <a:latin typeface="Arial"/>
                <a:ea typeface="Arial"/>
                <a:cs typeface="Arial"/>
                <a:sym typeface="Arial"/>
              </a:rPr>
              <a:t>Government intervention: some problems</a:t>
            </a:r>
            <a:endParaRPr/>
          </a:p>
        </p:txBody>
      </p:sp>
      <p:sp>
        <p:nvSpPr>
          <p:cNvPr id="403" name="Google Shape;403;p70"/>
          <p:cNvSpPr txBox="1"/>
          <p:nvPr>
            <p:ph idx="4294967295" type="body"/>
          </p:nvPr>
        </p:nvSpPr>
        <p:spPr>
          <a:xfrm>
            <a:off x="1587" y="1372136"/>
            <a:ext cx="7770376" cy="4113728"/>
          </a:xfrm>
          <a:prstGeom prst="rect">
            <a:avLst/>
          </a:prstGeom>
          <a:noFill/>
          <a:ln>
            <a:noFill/>
          </a:ln>
        </p:spPr>
        <p:txBody>
          <a:bodyPr anchorCtr="0" anchor="t" bIns="45700" lIns="0" spcFirstLastPara="1" rIns="0" wrap="square" tIns="45700">
            <a:noAutofit/>
          </a:bodyPr>
          <a:lstStyle/>
          <a:p>
            <a:pPr indent="-91413" lvl="0" marL="91413" rtl="0" algn="l">
              <a:lnSpc>
                <a:spcPct val="90000"/>
              </a:lnSpc>
              <a:spcBef>
                <a:spcPts val="0"/>
              </a:spcBef>
              <a:spcAft>
                <a:spcPts val="0"/>
              </a:spcAft>
              <a:buSzPts val="2399"/>
              <a:buFont typeface="Calibri"/>
              <a:buNone/>
            </a:pPr>
            <a:r>
              <a:t/>
            </a:r>
            <a:endParaRPr sz="2399">
              <a:latin typeface="Arial"/>
              <a:ea typeface="Arial"/>
              <a:cs typeface="Arial"/>
              <a:sym typeface="Arial"/>
            </a:endParaRPr>
          </a:p>
          <a:p>
            <a:pPr indent="-91413" lvl="0" marL="91413" rtl="0" algn="l">
              <a:lnSpc>
                <a:spcPct val="90000"/>
              </a:lnSpc>
              <a:spcBef>
                <a:spcPts val="1400"/>
              </a:spcBef>
              <a:spcAft>
                <a:spcPts val="0"/>
              </a:spcAft>
              <a:buSzPts val="2399"/>
              <a:buFont typeface="Arial"/>
              <a:buNone/>
            </a:pPr>
            <a:r>
              <a:rPr lang="en-ID" sz="2399">
                <a:latin typeface="Arial"/>
                <a:ea typeface="Arial"/>
                <a:cs typeface="Arial"/>
                <a:sym typeface="Arial"/>
              </a:rPr>
              <a:t>    </a:t>
            </a:r>
            <a:endParaRPr/>
          </a:p>
          <a:p>
            <a:pPr indent="-91413" lvl="0" marL="91413" rtl="0" algn="l">
              <a:lnSpc>
                <a:spcPct val="90000"/>
              </a:lnSpc>
              <a:spcBef>
                <a:spcPts val="1400"/>
              </a:spcBef>
              <a:spcAft>
                <a:spcPts val="0"/>
              </a:spcAft>
              <a:buSzPts val="2799"/>
              <a:buFont typeface="Calibri"/>
              <a:buNone/>
            </a:pPr>
            <a:r>
              <a:t/>
            </a:r>
            <a:endParaRPr sz="2799">
              <a:latin typeface="Arial"/>
              <a:ea typeface="Arial"/>
              <a:cs typeface="Arial"/>
              <a:sym typeface="Arial"/>
            </a:endParaRPr>
          </a:p>
        </p:txBody>
      </p:sp>
      <p:sp>
        <p:nvSpPr>
          <p:cNvPr id="404" name="Google Shape;404;p70"/>
          <p:cNvSpPr/>
          <p:nvPr/>
        </p:nvSpPr>
        <p:spPr>
          <a:xfrm>
            <a:off x="284849" y="1981579"/>
            <a:ext cx="11639470" cy="28615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799">
                <a:solidFill>
                  <a:schemeClr val="dk1"/>
                </a:solidFill>
                <a:latin typeface="Arial"/>
                <a:ea typeface="Arial"/>
                <a:cs typeface="Arial"/>
                <a:sym typeface="Arial"/>
              </a:rPr>
              <a:t>By correcting failures in some markets, a government may distort the allocation of resources and cause problems in others:</a:t>
            </a:r>
            <a:endParaRPr/>
          </a:p>
          <a:p>
            <a:pPr indent="-114236" lvl="0" marL="0" marR="0" rtl="0" algn="l">
              <a:spcBef>
                <a:spcPts val="900"/>
              </a:spcBef>
              <a:spcAft>
                <a:spcPts val="0"/>
              </a:spcAft>
              <a:buClr>
                <a:srgbClr val="3366FF"/>
              </a:buClr>
              <a:buSzPts val="1799"/>
              <a:buFont typeface="Merriweather Sans"/>
              <a:buChar char="X"/>
            </a:pPr>
            <a:r>
              <a:rPr lang="en-ID" sz="1799">
                <a:solidFill>
                  <a:schemeClr val="dk1"/>
                </a:solidFill>
                <a:latin typeface="Arial"/>
                <a:ea typeface="Arial"/>
                <a:cs typeface="Arial"/>
                <a:sym typeface="Arial"/>
              </a:rPr>
              <a:t> High taxes on people and firms can distort market price signals and reduce work incentives</a:t>
            </a:r>
            <a:endParaRPr/>
          </a:p>
          <a:p>
            <a:pPr indent="-114236" lvl="0" marL="0" marR="0" rtl="0" algn="l">
              <a:spcBef>
                <a:spcPts val="900"/>
              </a:spcBef>
              <a:spcAft>
                <a:spcPts val="0"/>
              </a:spcAft>
              <a:buClr>
                <a:srgbClr val="3366FF"/>
              </a:buClr>
              <a:buSzPts val="1799"/>
              <a:buFont typeface="Merriweather Sans"/>
              <a:buChar char="X"/>
            </a:pPr>
            <a:r>
              <a:rPr lang="en-ID" sz="1799">
                <a:solidFill>
                  <a:schemeClr val="dk1"/>
                </a:solidFill>
                <a:latin typeface="Arial"/>
                <a:ea typeface="Arial"/>
                <a:cs typeface="Arial"/>
                <a:sym typeface="Arial"/>
              </a:rPr>
              <a:t> Land regulations can increase production costs and therefore reduce the profitability and supply of some goods and services</a:t>
            </a:r>
            <a:endParaRPr/>
          </a:p>
          <a:p>
            <a:pPr indent="-114236" lvl="0" marL="0" marR="0" rtl="0" algn="l">
              <a:spcBef>
                <a:spcPts val="900"/>
              </a:spcBef>
              <a:spcAft>
                <a:spcPts val="0"/>
              </a:spcAft>
              <a:buClr>
                <a:srgbClr val="3366FF"/>
              </a:buClr>
              <a:buSzPts val="1799"/>
              <a:buFont typeface="Merriweather Sans"/>
              <a:buChar char="X"/>
            </a:pPr>
            <a:r>
              <a:rPr lang="en-ID" sz="1799">
                <a:solidFill>
                  <a:schemeClr val="dk1"/>
                </a:solidFill>
                <a:latin typeface="Arial"/>
                <a:ea typeface="Arial"/>
                <a:cs typeface="Arial"/>
                <a:sym typeface="Arial"/>
              </a:rPr>
              <a:t> Public sector organizations may be inefficient and produce poor-quality goods and services because they do not have to make a profit</a:t>
            </a:r>
            <a:endParaRPr/>
          </a:p>
          <a:p>
            <a:pPr indent="-114236" lvl="0" marL="0" marR="0" rtl="0" algn="l">
              <a:spcBef>
                <a:spcPts val="900"/>
              </a:spcBef>
              <a:spcAft>
                <a:spcPts val="0"/>
              </a:spcAft>
              <a:buClr>
                <a:srgbClr val="3366FF"/>
              </a:buClr>
              <a:buSzPts val="1799"/>
              <a:buFont typeface="Merriweather Sans"/>
              <a:buChar char="X"/>
            </a:pPr>
            <a:r>
              <a:rPr lang="en-ID" sz="1799">
                <a:solidFill>
                  <a:schemeClr val="dk1"/>
                </a:solidFill>
                <a:latin typeface="Arial"/>
                <a:ea typeface="Arial"/>
                <a:cs typeface="Arial"/>
                <a:sym typeface="Arial"/>
              </a:rPr>
              <a:t> Some government spending may be for political (re-election) or even personal gain (Corruption)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1"/>
          <p:cNvSpPr txBox="1"/>
          <p:nvPr/>
        </p:nvSpPr>
        <p:spPr>
          <a:xfrm>
            <a:off x="427333" y="286572"/>
            <a:ext cx="10929938" cy="567237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0" lang="en-ID" sz="2100">
                <a:solidFill>
                  <a:schemeClr val="dk1"/>
                </a:solidFill>
                <a:latin typeface="Calibri"/>
                <a:ea typeface="Calibri"/>
                <a:cs typeface="Calibri"/>
                <a:sym typeface="Calibri"/>
              </a:rPr>
              <a:t>Governments tend to intervene often to influence several variables in markets for particular goods, such as:</a:t>
            </a:r>
            <a:endParaRPr/>
          </a:p>
          <a:p>
            <a:pPr indent="0" lvl="0" marL="0" marR="0" rtl="0" algn="l">
              <a:spcBef>
                <a:spcPts val="0"/>
              </a:spcBef>
              <a:spcAft>
                <a:spcPts val="0"/>
              </a:spcAft>
              <a:buClr>
                <a:schemeClr val="dk1"/>
              </a:buClr>
              <a:buSzPts val="1800"/>
              <a:buFont typeface="Arial"/>
              <a:buNone/>
            </a:pPr>
            <a:r>
              <a:t/>
            </a:r>
            <a:endParaRPr b="0" sz="1800">
              <a:solidFill>
                <a:schemeClr val="dk1"/>
              </a:solidFill>
              <a:latin typeface="Calibri"/>
              <a:ea typeface="Calibri"/>
              <a:cs typeface="Calibri"/>
              <a:sym typeface="Calibri"/>
            </a:endParaRPr>
          </a:p>
          <a:p>
            <a:pPr indent="-133350" lvl="0" marL="0" marR="0" rtl="0" algn="l">
              <a:spcBef>
                <a:spcPts val="0"/>
              </a:spcBef>
              <a:spcAft>
                <a:spcPts val="0"/>
              </a:spcAft>
              <a:buClr>
                <a:schemeClr val="dk1"/>
              </a:buClr>
              <a:buSzPts val="2100"/>
              <a:buFont typeface="Arial"/>
              <a:buChar char="•"/>
            </a:pPr>
            <a:r>
              <a:rPr lang="en-ID" sz="2100">
                <a:solidFill>
                  <a:schemeClr val="dk1"/>
                </a:solidFill>
                <a:latin typeface="Calibri"/>
                <a:ea typeface="Calibri"/>
                <a:cs typeface="Calibri"/>
                <a:sym typeface="Calibri"/>
              </a:rPr>
              <a:t>Taxing the good to discourage consumption or raise revenues: </a:t>
            </a:r>
            <a:r>
              <a:rPr b="1" lang="en-ID" sz="2100">
                <a:solidFill>
                  <a:srgbClr val="0000CC"/>
                </a:solidFill>
                <a:latin typeface="Calibri"/>
                <a:ea typeface="Calibri"/>
                <a:cs typeface="Calibri"/>
                <a:sym typeface="Calibri"/>
              </a:rPr>
              <a:t>Indirect taxes</a:t>
            </a:r>
            <a:endParaRPr/>
          </a:p>
          <a:p>
            <a:pPr indent="-133350" lvl="0" marL="0" marR="0" rtl="0" algn="l">
              <a:spcBef>
                <a:spcPts val="0"/>
              </a:spcBef>
              <a:spcAft>
                <a:spcPts val="0"/>
              </a:spcAft>
              <a:buClr>
                <a:schemeClr val="dk1"/>
              </a:buClr>
              <a:buSzPts val="2100"/>
              <a:buFont typeface="Arial"/>
              <a:buChar char="•"/>
            </a:pPr>
            <a:r>
              <a:rPr lang="en-ID" sz="2100">
                <a:solidFill>
                  <a:schemeClr val="dk1"/>
                </a:solidFill>
                <a:latin typeface="Calibri"/>
                <a:ea typeface="Calibri"/>
                <a:cs typeface="Calibri"/>
                <a:sym typeface="Calibri"/>
              </a:rPr>
              <a:t>Paying producers of the good to reduce costs or encourage the good’s production: </a:t>
            </a:r>
            <a:r>
              <a:rPr b="1" lang="en-ID" sz="2100">
                <a:solidFill>
                  <a:srgbClr val="0000CC"/>
                </a:solidFill>
                <a:latin typeface="Calibri"/>
                <a:ea typeface="Calibri"/>
                <a:cs typeface="Calibri"/>
                <a:sym typeface="Calibri"/>
              </a:rPr>
              <a:t>Subsidies</a:t>
            </a:r>
            <a:endParaRPr/>
          </a:p>
          <a:p>
            <a:pPr indent="-133350" lvl="0" marL="0" marR="0" rtl="0" algn="l">
              <a:spcBef>
                <a:spcPts val="0"/>
              </a:spcBef>
              <a:spcAft>
                <a:spcPts val="0"/>
              </a:spcAft>
              <a:buClr>
                <a:schemeClr val="dk1"/>
              </a:buClr>
              <a:buSzPts val="2100"/>
              <a:buFont typeface="Arial"/>
              <a:buChar char="•"/>
            </a:pPr>
            <a:r>
              <a:rPr lang="en-ID" sz="2100">
                <a:solidFill>
                  <a:schemeClr val="dk1"/>
                </a:solidFill>
                <a:latin typeface="Calibri"/>
                <a:ea typeface="Calibri"/>
                <a:cs typeface="Calibri"/>
                <a:sym typeface="Calibri"/>
              </a:rPr>
              <a:t>Reducing the price of the good below its free market equilibrium to benefit consumers: </a:t>
            </a:r>
            <a:r>
              <a:rPr b="1" lang="en-ID" sz="2100">
                <a:solidFill>
                  <a:srgbClr val="0000CC"/>
                </a:solidFill>
                <a:latin typeface="Calibri"/>
                <a:ea typeface="Calibri"/>
                <a:cs typeface="Calibri"/>
                <a:sym typeface="Calibri"/>
              </a:rPr>
              <a:t>Price Ceilings</a:t>
            </a:r>
            <a:endParaRPr/>
          </a:p>
          <a:p>
            <a:pPr indent="-133350" lvl="0" marL="0" marR="0" rtl="0" algn="l">
              <a:spcBef>
                <a:spcPts val="0"/>
              </a:spcBef>
              <a:spcAft>
                <a:spcPts val="0"/>
              </a:spcAft>
              <a:buClr>
                <a:schemeClr val="dk1"/>
              </a:buClr>
              <a:buSzPts val="2100"/>
              <a:buFont typeface="Arial"/>
              <a:buChar char="•"/>
            </a:pPr>
            <a:r>
              <a:rPr lang="en-ID" sz="2100">
                <a:solidFill>
                  <a:schemeClr val="dk1"/>
                </a:solidFill>
                <a:latin typeface="Calibri"/>
                <a:ea typeface="Calibri"/>
                <a:cs typeface="Calibri"/>
                <a:sym typeface="Calibri"/>
              </a:rPr>
              <a:t>Raising the price of a good above its free market equilibrium to benefit producers: </a:t>
            </a:r>
            <a:r>
              <a:rPr b="1" lang="en-ID" sz="2100">
                <a:solidFill>
                  <a:srgbClr val="0000CC"/>
                </a:solidFill>
                <a:latin typeface="Calibri"/>
                <a:ea typeface="Calibri"/>
                <a:cs typeface="Calibri"/>
                <a:sym typeface="Calibri"/>
              </a:rPr>
              <a:t>Price Floors</a:t>
            </a:r>
            <a:endParaRPr sz="18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marR="0" rtl="0" algn="ctr">
              <a:spcBef>
                <a:spcPts val="0"/>
              </a:spcBef>
              <a:spcAft>
                <a:spcPts val="0"/>
              </a:spcAft>
              <a:buNone/>
            </a:pPr>
            <a:r>
              <a:rPr i="1" lang="en-ID" sz="2400">
                <a:solidFill>
                  <a:srgbClr val="FF0000"/>
                </a:solidFill>
                <a:latin typeface="Calibri"/>
                <a:ea typeface="Calibri"/>
                <a:cs typeface="Calibri"/>
                <a:sym typeface="Calibri"/>
              </a:rPr>
              <a:t>When governments intervene in the free market, the level of output and price that results is may NOT be the allocatively efficient level. In other words, government intervention may lead to a misallocation of society’s resources.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CBC reporter Shannon Martin and tenant advocate Bahar Shadpour discuss the precarious life of a renter in Canada's biggest city&#10;To read more: http://www.cbc.ca/1.3985771&#10;&#10;»»» Subscribe to CBC News to watch more videos: http://bit.ly/1RreYWS&#10;&#10;Connect with CBC News Online:&#10;&#10;For breaking news, video, audio and in-depth coverage: http://bit.ly/1Z0m6iX&#10;Find CBC News on Facebook: http://bit.ly/1WjG36m&#10;Follow CBC News on Twitter: http://bit.ly/1sA5P9H&#10;For breaking news on Twitter: http://bit.ly/1WjDyks&#10;Follow CBC News on Instagram: http://bit.ly/1Z0iE7O&#10;&#10;Download the CBC News app for iOS: http://apple.co/25mpsUz&#10;Download the CBC News app for Android: http://bit.ly/1XxuozZ&#10;&#10;»»»»»»»»»»»»»»»»»»&#10;For more than 75 years, CBC News has been the source Canadians turn to, to keep them informed about their communities, their country and their world. Through regional and national programming on multiple platforms, including CBC Television, CBC News Network, CBC Radio, CBCNews.ca, mobile and on-demand, CBC News and its internationally recognized team of award-winning journalists deliver the breaking stories, the issues, the analyses and the personalities that matter to Canadians." id="415" name="Google Shape;415;p72" title="No fixed address: Affordable housing is scarce in Toronto">
            <a:hlinkClick r:id="rId3"/>
          </p:cNvPr>
          <p:cNvPicPr preferRelativeResize="0"/>
          <p:nvPr/>
        </p:nvPicPr>
        <p:blipFill>
          <a:blip r:embed="rId4">
            <a:alphaModFix/>
          </a:blip>
          <a:stretch>
            <a:fillRect/>
          </a:stretch>
        </p:blipFill>
        <p:spPr>
          <a:xfrm>
            <a:off x="2079775" y="197225"/>
            <a:ext cx="8379025" cy="628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73"/>
          <p:cNvPicPr preferRelativeResize="0"/>
          <p:nvPr/>
        </p:nvPicPr>
        <p:blipFill rotWithShape="1">
          <a:blip r:embed="rId3">
            <a:alphaModFix/>
          </a:blip>
          <a:srcRect b="0" l="0" r="0" t="0"/>
          <a:stretch/>
        </p:blipFill>
        <p:spPr>
          <a:xfrm>
            <a:off x="157094" y="1576733"/>
            <a:ext cx="4238548" cy="2700000"/>
          </a:xfrm>
          <a:prstGeom prst="rect">
            <a:avLst/>
          </a:prstGeom>
          <a:noFill/>
          <a:ln>
            <a:noFill/>
          </a:ln>
        </p:spPr>
      </p:pic>
      <p:sp>
        <p:nvSpPr>
          <p:cNvPr id="421" name="Google Shape;421;p73"/>
          <p:cNvSpPr/>
          <p:nvPr/>
        </p:nvSpPr>
        <p:spPr>
          <a:xfrm>
            <a:off x="236607" y="461525"/>
            <a:ext cx="1128284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D" sz="1800" u="none" strike="noStrike">
                <a:solidFill>
                  <a:srgbClr val="011010"/>
                </a:solidFill>
                <a:latin typeface="Arial"/>
                <a:ea typeface="Arial"/>
                <a:cs typeface="Arial"/>
                <a:sym typeface="Arial"/>
              </a:rPr>
              <a:t>The government or an industry regulator can set a </a:t>
            </a:r>
            <a:r>
              <a:rPr b="1" i="0" lang="en-ID" sz="1800" u="none" strike="noStrike">
                <a:solidFill>
                  <a:srgbClr val="011010"/>
                </a:solidFill>
                <a:latin typeface="Arial"/>
                <a:ea typeface="Arial"/>
                <a:cs typeface="Arial"/>
                <a:sym typeface="Arial"/>
              </a:rPr>
              <a:t>maximum price</a:t>
            </a:r>
            <a:r>
              <a:rPr b="0" i="0" lang="en-ID" sz="1800" u="none" strike="noStrike">
                <a:solidFill>
                  <a:srgbClr val="011010"/>
                </a:solidFill>
                <a:latin typeface="Arial"/>
                <a:ea typeface="Arial"/>
                <a:cs typeface="Arial"/>
                <a:sym typeface="Arial"/>
              </a:rPr>
              <a:t> to prevent the market price from rising above a certain level.</a:t>
            </a:r>
            <a:endParaRPr sz="1800">
              <a:solidFill>
                <a:schemeClr val="dk1"/>
              </a:solidFill>
              <a:latin typeface="Calibri"/>
              <a:ea typeface="Calibri"/>
              <a:cs typeface="Calibri"/>
              <a:sym typeface="Calibri"/>
            </a:endParaRPr>
          </a:p>
        </p:txBody>
      </p:sp>
      <p:sp>
        <p:nvSpPr>
          <p:cNvPr id="422" name="Google Shape;422;p73"/>
          <p:cNvSpPr/>
          <p:nvPr/>
        </p:nvSpPr>
        <p:spPr>
          <a:xfrm>
            <a:off x="4395642" y="965119"/>
            <a:ext cx="7633252" cy="3693319"/>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One aim of this might be to prevent the monopolistic exploitation of consumers</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To be effective, </a:t>
            </a:r>
            <a:r>
              <a:rPr b="1" i="0" lang="en-ID" sz="1800" u="none" strike="noStrike">
                <a:solidFill>
                  <a:srgbClr val="011010"/>
                </a:solidFill>
                <a:latin typeface="Arial"/>
                <a:ea typeface="Arial"/>
                <a:cs typeface="Arial"/>
                <a:sym typeface="Arial"/>
              </a:rPr>
              <a:t>a maximum price has to be set </a:t>
            </a:r>
            <a:r>
              <a:rPr b="1" i="0" lang="en-ID" sz="1800" u="sng" strike="noStrike">
                <a:solidFill>
                  <a:srgbClr val="011010"/>
                </a:solidFill>
                <a:latin typeface="Arial"/>
                <a:ea typeface="Arial"/>
                <a:cs typeface="Arial"/>
                <a:sym typeface="Arial"/>
              </a:rPr>
              <a:t>below the free market price</a:t>
            </a:r>
            <a:r>
              <a:rPr b="0" i="0" lang="en-ID" sz="1800" u="none" strike="noStrike">
                <a:solidFill>
                  <a:srgbClr val="011010"/>
                </a:solidFill>
                <a:latin typeface="Arial"/>
                <a:ea typeface="Arial"/>
                <a:cs typeface="Arial"/>
                <a:sym typeface="Arial"/>
              </a:rPr>
              <a:t>.</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One example might be when shortage of foodstuffs threatens large rises in the free market price.</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Other examples include rent controls on properties – for example the system of rent controls in Manhattan in the United States.</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Price capping also happens when the competition authorities judge that consumers are being exploited by businesses using their monopoly power. For example, the EU has introduced price caps for roaming charges on consumers made by the mobile phone service providers</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A maximum price seeks to control the price – but also involves a normative judgement on behalf of the government about what that price </a:t>
            </a:r>
            <a:r>
              <a:rPr b="1" i="1" lang="en-ID" sz="1800" u="none" strike="noStrike">
                <a:solidFill>
                  <a:srgbClr val="011010"/>
                </a:solidFill>
                <a:latin typeface="Arial"/>
                <a:ea typeface="Arial"/>
                <a:cs typeface="Arial"/>
                <a:sym typeface="Arial"/>
              </a:rPr>
              <a:t>should</a:t>
            </a:r>
            <a:r>
              <a:rPr b="0" i="0" lang="en-ID" sz="1800" u="none" strike="noStrike">
                <a:solidFill>
                  <a:srgbClr val="011010"/>
                </a:solidFill>
                <a:latin typeface="Arial"/>
                <a:ea typeface="Arial"/>
                <a:cs typeface="Arial"/>
                <a:sym typeface="Arial"/>
              </a:rPr>
              <a:t> be.</a:t>
            </a:r>
            <a:endParaRPr/>
          </a:p>
        </p:txBody>
      </p:sp>
      <p:sp>
        <p:nvSpPr>
          <p:cNvPr id="423" name="Google Shape;423;p73"/>
          <p:cNvSpPr/>
          <p:nvPr/>
        </p:nvSpPr>
        <p:spPr>
          <a:xfrm>
            <a:off x="4644705" y="82254"/>
            <a:ext cx="29749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1800">
                <a:solidFill>
                  <a:srgbClr val="011010"/>
                </a:solidFill>
                <a:latin typeface="Arial"/>
                <a:ea typeface="Arial"/>
                <a:cs typeface="Arial"/>
                <a:sym typeface="Arial"/>
              </a:rPr>
              <a:t>M</a:t>
            </a:r>
            <a:r>
              <a:rPr b="1" i="0" lang="en-ID" sz="1800" u="none" strike="noStrike">
                <a:solidFill>
                  <a:srgbClr val="011010"/>
                </a:solidFill>
                <a:latin typeface="Arial"/>
                <a:ea typeface="Arial"/>
                <a:cs typeface="Arial"/>
                <a:sym typeface="Arial"/>
              </a:rPr>
              <a:t>aximum price/Price ceiling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4"/>
          <p:cNvSpPr/>
          <p:nvPr/>
        </p:nvSpPr>
        <p:spPr>
          <a:xfrm>
            <a:off x="199302" y="410857"/>
            <a:ext cx="1199269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1800" u="none" strike="noStrike">
                <a:solidFill>
                  <a:srgbClr val="011010"/>
                </a:solidFill>
                <a:latin typeface="Arial"/>
                <a:ea typeface="Arial"/>
                <a:cs typeface="Arial"/>
                <a:sym typeface="Arial"/>
              </a:rPr>
              <a:t>Disadvantage of Maximum price </a:t>
            </a:r>
            <a:endParaRPr/>
          </a:p>
          <a:p>
            <a:pPr indent="-285750" lvl="0" marL="28575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Black markets develop where there is </a:t>
            </a:r>
            <a:r>
              <a:rPr b="1" i="0" lang="en-ID" sz="1800" u="none" strike="noStrike">
                <a:solidFill>
                  <a:srgbClr val="011010"/>
                </a:solidFill>
                <a:latin typeface="Arial"/>
                <a:ea typeface="Arial"/>
                <a:cs typeface="Arial"/>
                <a:sym typeface="Arial"/>
              </a:rPr>
              <a:t>excess demand</a:t>
            </a:r>
            <a:r>
              <a:rPr b="0" i="0" lang="en-ID" sz="1800" u="none" strike="noStrike">
                <a:solidFill>
                  <a:srgbClr val="011010"/>
                </a:solidFill>
                <a:latin typeface="Arial"/>
                <a:ea typeface="Arial"/>
                <a:cs typeface="Arial"/>
                <a:sym typeface="Arial"/>
              </a:rPr>
              <a:t>. Some consumers are prepared to pay higher prices in black markets in order to get the goods or services they want.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Rationing when there is a market shortage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Rationing when there is a maximum price might also be achieved by allocating the good on a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'first come, first served' basis – e.g. queues of consumers.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Use of lottery drawing of tickets  for goods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Both of these ways of rationing goods might be considered as inequitable (unfair) – because it is likely that eventually those who might have the greatest need for a commodity are unlikely to have their needs met.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5"/>
          <p:cNvPicPr preferRelativeResize="0"/>
          <p:nvPr/>
        </p:nvPicPr>
        <p:blipFill rotWithShape="1">
          <a:blip r:embed="rId3">
            <a:alphaModFix/>
          </a:blip>
          <a:srcRect b="0" l="0" r="0" t="0"/>
          <a:stretch/>
        </p:blipFill>
        <p:spPr>
          <a:xfrm>
            <a:off x="254828" y="1488925"/>
            <a:ext cx="3492500" cy="2324100"/>
          </a:xfrm>
          <a:prstGeom prst="rect">
            <a:avLst/>
          </a:prstGeom>
          <a:noFill/>
          <a:ln>
            <a:noFill/>
          </a:ln>
        </p:spPr>
      </p:pic>
      <p:sp>
        <p:nvSpPr>
          <p:cNvPr id="434" name="Google Shape;434;p75"/>
          <p:cNvSpPr/>
          <p:nvPr/>
        </p:nvSpPr>
        <p:spPr>
          <a:xfrm>
            <a:off x="73856" y="509202"/>
            <a:ext cx="1193261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1800" u="none" strike="noStrike">
                <a:solidFill>
                  <a:srgbClr val="011010"/>
                </a:solidFill>
                <a:latin typeface="Arial"/>
                <a:ea typeface="Arial"/>
                <a:cs typeface="Arial"/>
                <a:sym typeface="Arial"/>
              </a:rPr>
              <a:t>Minimum prices </a:t>
            </a:r>
            <a:r>
              <a:rPr b="0" i="0" lang="en-ID" sz="1800" u="none" strike="noStrike">
                <a:solidFill>
                  <a:srgbClr val="011010"/>
                </a:solidFill>
                <a:latin typeface="Arial"/>
                <a:ea typeface="Arial"/>
                <a:cs typeface="Arial"/>
                <a:sym typeface="Arial"/>
              </a:rPr>
              <a:t>are </a:t>
            </a:r>
            <a:r>
              <a:rPr b="1" i="0" lang="en-ID" sz="1800" u="none" strike="noStrike">
                <a:solidFill>
                  <a:srgbClr val="011010"/>
                </a:solidFill>
                <a:latin typeface="Arial"/>
                <a:ea typeface="Arial"/>
                <a:cs typeface="Arial"/>
                <a:sym typeface="Arial"/>
              </a:rPr>
              <a:t>price floors</a:t>
            </a:r>
            <a:r>
              <a:rPr b="0" i="0" lang="en-ID" sz="1800" u="none" strike="noStrike">
                <a:solidFill>
                  <a:srgbClr val="011010"/>
                </a:solidFill>
                <a:latin typeface="Arial"/>
                <a:ea typeface="Arial"/>
                <a:cs typeface="Arial"/>
                <a:sym typeface="Arial"/>
              </a:rPr>
              <a:t> and are most commonly associated with minimum wages in the labour market (</a:t>
            </a:r>
            <a:r>
              <a:rPr lang="en-ID" sz="1800">
                <a:solidFill>
                  <a:schemeClr val="dk1"/>
                </a:solidFill>
                <a:latin typeface="Calibri"/>
                <a:ea typeface="Calibri"/>
                <a:cs typeface="Calibri"/>
                <a:sym typeface="Calibri"/>
              </a:rPr>
              <a:t> protect workers ensuring workers earn enough to lead a reasonable existence.)</a:t>
            </a:r>
            <a:endParaRPr/>
          </a:p>
          <a:p>
            <a:pPr indent="0" lvl="0" marL="0" marR="0" rtl="0" algn="l">
              <a:spcBef>
                <a:spcPts val="0"/>
              </a:spcBef>
              <a:spcAft>
                <a:spcPts val="0"/>
              </a:spcAft>
              <a:buNone/>
            </a:pPr>
            <a:r>
              <a:rPr b="0" i="0" lang="en-ID" sz="1800" u="none" strike="noStrike">
                <a:solidFill>
                  <a:srgbClr val="011010"/>
                </a:solidFill>
                <a:latin typeface="Arial"/>
                <a:ea typeface="Arial"/>
                <a:cs typeface="Arial"/>
                <a:sym typeface="Arial"/>
              </a:rPr>
              <a:t> or guaranteed price support schemes for farmers or other producers.</a:t>
            </a:r>
            <a:endParaRPr sz="1800">
              <a:solidFill>
                <a:schemeClr val="dk1"/>
              </a:solidFill>
              <a:latin typeface="Calibri"/>
              <a:ea typeface="Calibri"/>
              <a:cs typeface="Calibri"/>
              <a:sym typeface="Calibri"/>
            </a:endParaRPr>
          </a:p>
        </p:txBody>
      </p:sp>
      <p:sp>
        <p:nvSpPr>
          <p:cNvPr id="435" name="Google Shape;435;p75"/>
          <p:cNvSpPr/>
          <p:nvPr/>
        </p:nvSpPr>
        <p:spPr>
          <a:xfrm>
            <a:off x="4600846" y="103930"/>
            <a:ext cx="17379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1800" u="none" strike="noStrike">
                <a:solidFill>
                  <a:srgbClr val="011010"/>
                </a:solidFill>
                <a:latin typeface="Arial"/>
                <a:ea typeface="Arial"/>
                <a:cs typeface="Arial"/>
                <a:sym typeface="Arial"/>
              </a:rPr>
              <a:t>Minimum prices</a:t>
            </a:r>
            <a:endParaRPr sz="1800">
              <a:solidFill>
                <a:schemeClr val="dk1"/>
              </a:solidFill>
              <a:latin typeface="Calibri"/>
              <a:ea typeface="Calibri"/>
              <a:cs typeface="Calibri"/>
              <a:sym typeface="Calibri"/>
            </a:endParaRPr>
          </a:p>
        </p:txBody>
      </p:sp>
      <p:sp>
        <p:nvSpPr>
          <p:cNvPr id="436" name="Google Shape;436;p75"/>
          <p:cNvSpPr/>
          <p:nvPr/>
        </p:nvSpPr>
        <p:spPr>
          <a:xfrm>
            <a:off x="73856" y="4092904"/>
            <a:ext cx="11286569" cy="147732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n-ID" sz="1800" u="none" strike="noStrike">
                <a:solidFill>
                  <a:srgbClr val="3A3A3A"/>
                </a:solidFill>
                <a:latin typeface="Verdana"/>
                <a:ea typeface="Verdana"/>
                <a:cs typeface="Verdana"/>
                <a:sym typeface="Verdana"/>
              </a:rPr>
              <a:t>The Disadvantage of Minimum Prices (Agricultural goods) </a:t>
            </a:r>
            <a:endParaRPr/>
          </a:p>
          <a:p>
            <a:pPr indent="-114300" lvl="0" marL="0" marR="0" rtl="0" algn="just">
              <a:spcBef>
                <a:spcPts val="0"/>
              </a:spcBef>
              <a:spcAft>
                <a:spcPts val="0"/>
              </a:spcAft>
              <a:buClr>
                <a:srgbClr val="3A3A3A"/>
              </a:buClr>
              <a:buSzPts val="1800"/>
              <a:buFont typeface="Arial"/>
              <a:buChar char="•"/>
            </a:pPr>
            <a:r>
              <a:rPr b="0" i="0" lang="en-ID" sz="1800" u="none" strike="noStrike">
                <a:solidFill>
                  <a:srgbClr val="3A3A3A"/>
                </a:solidFill>
                <a:latin typeface="Arial"/>
                <a:ea typeface="Arial"/>
                <a:cs typeface="Arial"/>
                <a:sym typeface="Arial"/>
              </a:rPr>
              <a:t>Higher prices for consumers. We have to pay more for food.</a:t>
            </a:r>
            <a:endParaRPr/>
          </a:p>
          <a:p>
            <a:pPr indent="-114300" lvl="0" marL="0" marR="0" rtl="0" algn="just">
              <a:spcBef>
                <a:spcPts val="0"/>
              </a:spcBef>
              <a:spcAft>
                <a:spcPts val="0"/>
              </a:spcAft>
              <a:buClr>
                <a:srgbClr val="3A3A3A"/>
              </a:buClr>
              <a:buSzPts val="1800"/>
              <a:buFont typeface="Arial"/>
              <a:buChar char="•"/>
            </a:pPr>
            <a:r>
              <a:rPr b="0" i="0" lang="en-ID" sz="1800" u="none" strike="noStrike">
                <a:solidFill>
                  <a:srgbClr val="3A3A3A"/>
                </a:solidFill>
                <a:latin typeface="Arial"/>
                <a:ea typeface="Arial"/>
                <a:cs typeface="Arial"/>
                <a:sym typeface="Arial"/>
              </a:rPr>
              <a:t>May encourage oversupply and inefficient. The CAP(common agricultural policy in EU) encouraged farmers to produce food that no one actually wanted to eat.</a:t>
            </a:r>
            <a:endParaRPr/>
          </a:p>
          <a:p>
            <a:pPr indent="-114300" lvl="0" marL="0" marR="0" rtl="0" algn="just">
              <a:spcBef>
                <a:spcPts val="0"/>
              </a:spcBef>
              <a:spcAft>
                <a:spcPts val="0"/>
              </a:spcAft>
              <a:buClr>
                <a:srgbClr val="3A3A3A"/>
              </a:buClr>
              <a:buSzPts val="1800"/>
              <a:buFont typeface="Arial"/>
              <a:buChar char="•"/>
            </a:pPr>
            <a:r>
              <a:rPr b="0" i="0" lang="en-ID" sz="1800" u="none" strike="noStrike">
                <a:solidFill>
                  <a:srgbClr val="3A3A3A"/>
                </a:solidFill>
                <a:latin typeface="Arial"/>
                <a:ea typeface="Arial"/>
                <a:cs typeface="Arial"/>
                <a:sym typeface="Arial"/>
              </a:rPr>
              <a:t>Over-supply Government need to purchase excess supply to store or export(this may have problems)  </a:t>
            </a:r>
            <a:endParaRPr/>
          </a:p>
        </p:txBody>
      </p:sp>
      <p:sp>
        <p:nvSpPr>
          <p:cNvPr id="437" name="Google Shape;437;p75"/>
          <p:cNvSpPr/>
          <p:nvPr/>
        </p:nvSpPr>
        <p:spPr>
          <a:xfrm>
            <a:off x="4075044" y="1562388"/>
            <a:ext cx="8021363"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1800" u="none" strike="noStrike">
                <a:solidFill>
                  <a:srgbClr val="3A3A3A"/>
                </a:solidFill>
                <a:latin typeface="Verdana"/>
                <a:ea typeface="Verdana"/>
                <a:cs typeface="Verdana"/>
                <a:sym typeface="Verdana"/>
              </a:rPr>
              <a:t>The Disadvantage of Minimum Wages</a:t>
            </a:r>
            <a:endParaRPr b="1" sz="1800">
              <a:solidFill>
                <a:srgbClr val="3A3A3A"/>
              </a:solidFill>
              <a:latin typeface="Open Sans"/>
              <a:ea typeface="Open Sans"/>
              <a:cs typeface="Open Sans"/>
              <a:sym typeface="Open Sans"/>
            </a:endParaRPr>
          </a:p>
          <a:p>
            <a:pPr indent="-285750" lvl="0" marL="285750" marR="0" rtl="0" algn="l">
              <a:spcBef>
                <a:spcPts val="0"/>
              </a:spcBef>
              <a:spcAft>
                <a:spcPts val="0"/>
              </a:spcAft>
              <a:buClr>
                <a:srgbClr val="3A3A3A"/>
              </a:buClr>
              <a:buSzPts val="1800"/>
              <a:buFont typeface="Arial"/>
              <a:buChar char="•"/>
            </a:pPr>
            <a:r>
              <a:rPr b="1" i="0" lang="en-ID" sz="1800" u="none" strike="noStrike">
                <a:solidFill>
                  <a:srgbClr val="3A3A3A"/>
                </a:solidFill>
                <a:latin typeface="Open Sans"/>
                <a:ea typeface="Open Sans"/>
                <a:cs typeface="Open Sans"/>
                <a:sym typeface="Open Sans"/>
              </a:rPr>
              <a:t>Unemployment. </a:t>
            </a:r>
            <a:r>
              <a:rPr b="0" i="0" lang="en-ID" sz="1800" u="none" strike="noStrike">
                <a:solidFill>
                  <a:srgbClr val="3A3A3A"/>
                </a:solidFill>
                <a:latin typeface="Open Sans"/>
                <a:ea typeface="Open Sans"/>
                <a:cs typeface="Open Sans"/>
                <a:sym typeface="Open Sans"/>
              </a:rPr>
              <a:t> a minimum wage could cause unemployment because firms will demand less labour, </a:t>
            </a:r>
            <a:endParaRPr/>
          </a:p>
          <a:p>
            <a:pPr indent="-285750" lvl="0" marL="285750" marR="0" rtl="0" algn="l">
              <a:spcBef>
                <a:spcPts val="0"/>
              </a:spcBef>
              <a:spcAft>
                <a:spcPts val="0"/>
              </a:spcAft>
              <a:buClr>
                <a:srgbClr val="3A3A3A"/>
              </a:buClr>
              <a:buSzPts val="1800"/>
              <a:buFont typeface="Arial"/>
              <a:buChar char="•"/>
            </a:pPr>
            <a:r>
              <a:rPr b="0" i="0" lang="en-ID" sz="1800" u="none" strike="noStrike">
                <a:solidFill>
                  <a:srgbClr val="3A3A3A"/>
                </a:solidFill>
                <a:latin typeface="Open Sans"/>
                <a:ea typeface="Open Sans"/>
                <a:cs typeface="Open Sans"/>
                <a:sym typeface="Open Sans"/>
              </a:rPr>
              <a:t>higher wages may encourage more workers to supply their labour.</a:t>
            </a:r>
            <a:endParaRPr/>
          </a:p>
          <a:p>
            <a:pPr indent="-285750" lvl="0" marL="285750" marR="0" rtl="0" algn="l">
              <a:spcBef>
                <a:spcPts val="0"/>
              </a:spcBef>
              <a:spcAft>
                <a:spcPts val="0"/>
              </a:spcAft>
              <a:buClr>
                <a:schemeClr val="dk1"/>
              </a:buClr>
              <a:buSzPts val="1800"/>
              <a:buFont typeface="Arial"/>
              <a:buChar char="•"/>
            </a:pPr>
            <a:r>
              <a:rPr b="1" lang="en-ID" sz="1800">
                <a:solidFill>
                  <a:schemeClr val="dk1"/>
                </a:solidFill>
                <a:latin typeface="Calibri"/>
                <a:ea typeface="Calibri"/>
                <a:cs typeface="Calibri"/>
                <a:sym typeface="Calibri"/>
              </a:rPr>
              <a:t>Cost-push inflation,</a:t>
            </a:r>
            <a:r>
              <a:rPr lang="en-ID" sz="1800">
                <a:solidFill>
                  <a:schemeClr val="dk1"/>
                </a:solidFill>
                <a:latin typeface="Calibri"/>
                <a:ea typeface="Calibri"/>
                <a:cs typeface="Calibri"/>
                <a:sym typeface="Calibri"/>
              </a:rPr>
              <a:t> this is because firms face an increase in costs which are likely to be passed on to consumers.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Asking whether Wales should follow Scotland and put a minimum price on Alcohol." id="443" name="Google Shape;443;p76" title="Viv Huskings on Question Time">
            <a:hlinkClick r:id="rId3"/>
          </p:cNvPr>
          <p:cNvPicPr preferRelativeResize="0"/>
          <p:nvPr/>
        </p:nvPicPr>
        <p:blipFill>
          <a:blip r:embed="rId4">
            <a:alphaModFix/>
          </a:blip>
          <a:stretch>
            <a:fillRect/>
          </a:stretch>
        </p:blipFill>
        <p:spPr>
          <a:xfrm>
            <a:off x="2395225" y="79900"/>
            <a:ext cx="7401550" cy="555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9"/>
          <p:cNvPicPr preferRelativeResize="0"/>
          <p:nvPr/>
        </p:nvPicPr>
        <p:blipFill rotWithShape="1">
          <a:blip r:embed="rId3">
            <a:alphaModFix/>
          </a:blip>
          <a:srcRect b="0" l="0" r="0" t="0"/>
          <a:stretch/>
        </p:blipFill>
        <p:spPr>
          <a:xfrm>
            <a:off x="3075790"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7"/>
          <p:cNvSpPr txBox="1"/>
          <p:nvPr/>
        </p:nvSpPr>
        <p:spPr>
          <a:xfrm>
            <a:off x="130500" y="884450"/>
            <a:ext cx="11903700" cy="264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2000"/>
              <a:t>1.  Draw the impact of the minimum price on a supply and demand curve.  Presume that the price floor is placed above the equilibrium level and show the impact on price and consumption levels.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ID" sz="2000"/>
              <a:t>2. Explain two other measures that a government could employ to reduce alcohol consumption within communities.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ID" sz="2000"/>
              <a:t>3. Evaluate the advantages and disadvantages of the minimum price legislation?</a:t>
            </a:r>
            <a:endParaRPr sz="2000"/>
          </a:p>
          <a:p>
            <a:pPr indent="0" lvl="0" marL="0" rtl="0" algn="l">
              <a:spcBef>
                <a:spcPts val="0"/>
              </a:spcBef>
              <a:spcAft>
                <a:spcPts val="0"/>
              </a:spcAft>
              <a:buNone/>
            </a:pPr>
            <a:r>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descr="Support Out of Frame on Patreon: https://www.patreon.com/OutofFrameShow&#10;&#10;Watch our newest video, &quot;Who Ya Gonna Call? Government or Ghostbusters?&quot;: https://youtu.be/7P09C_yQP7Y&#10;&#10;Check out our podcast, Out of Frame: Behind the Scenes: https://www.youtube.com/channel/UCiS5rEmhnLwo1IG9bgr19Og&#10;&#10;Want to learn more? Here are some resources about the economics of the minimum wage: &#10;https://fee.org/articles/the-truth-about-the-minimum-wage/&#10;&#10;Scripted, animated, and produced by Steve Patterson. Special thanks to Julia Patterson and Chuck Grimmett.&#10;&#10;People don't like to think that anyone's labor is worth less than the minimum wage. Someone might end up flipping burgers for $5.00 an hour. You might think the minimum wage is a way of paying some sort of dignity premium -- hence language like &quot;living wage.&quot; People with such good intentions look at the direct beneficiaries of these policies, say, burger flippers now making $7.50 an hour. They pat themselves on the back. But they rarely count the invisible costs: willing human beings who never get hired in the first place.&#10;&#10;But $5.00 an hour is not enough to live on!, they'll say. For whom? A teenager living at home with his parents? An elderly person who wants simply to stay active? A single mom with three kids? A single woman sharing an apartment with 2 roommates? Of course, not all of these people could live off of $5 an hour. But some of them could given the opportunity. Concerns about those who couldn't don't justify minimum wages even if we ignored the invisible costs of the policy, which include reduced margins to businesses that might otherwise grow (and hire more people).&#10;&#10;In other words, if you pull take off the bottom two rungs of the income ladder, many will never climb it. That's the effect of the minimum wage." id="455" name="Google Shape;455;p78" title="The Truth about the Minimum Wage">
            <a:hlinkClick r:id="rId3"/>
          </p:cNvPr>
          <p:cNvPicPr preferRelativeResize="0"/>
          <p:nvPr/>
        </p:nvPicPr>
        <p:blipFill>
          <a:blip r:embed="rId4">
            <a:alphaModFix/>
          </a:blip>
          <a:stretch>
            <a:fillRect/>
          </a:stretch>
        </p:blipFill>
        <p:spPr>
          <a:xfrm>
            <a:off x="2722275" y="152400"/>
            <a:ext cx="7138900" cy="535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9"/>
          <p:cNvSpPr txBox="1"/>
          <p:nvPr/>
        </p:nvSpPr>
        <p:spPr>
          <a:xfrm>
            <a:off x="4876800" y="792162"/>
            <a:ext cx="2362200" cy="548046"/>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3200">
                <a:solidFill>
                  <a:srgbClr val="455F51"/>
                </a:solidFill>
                <a:latin typeface="Calibri"/>
                <a:ea typeface="Calibri"/>
                <a:cs typeface="Calibri"/>
                <a:sym typeface="Calibri"/>
              </a:rPr>
              <a:t>Taxes</a:t>
            </a:r>
            <a:endParaRPr/>
          </a:p>
        </p:txBody>
      </p:sp>
      <p:grpSp>
        <p:nvGrpSpPr>
          <p:cNvPr id="461" name="Google Shape;461;p79"/>
          <p:cNvGrpSpPr/>
          <p:nvPr/>
        </p:nvGrpSpPr>
        <p:grpSpPr>
          <a:xfrm>
            <a:off x="5562598" y="1447800"/>
            <a:ext cx="3657602" cy="1843446"/>
            <a:chOff x="-1" y="0"/>
            <a:chExt cx="3657601" cy="1843445"/>
          </a:xfrm>
        </p:grpSpPr>
        <p:cxnSp>
          <p:nvCxnSpPr>
            <p:cNvPr id="462" name="Google Shape;462;p79"/>
            <p:cNvCxnSpPr/>
            <p:nvPr/>
          </p:nvCxnSpPr>
          <p:spPr>
            <a:xfrm>
              <a:off x="-1" y="0"/>
              <a:ext cx="1828802" cy="1143000"/>
            </a:xfrm>
            <a:prstGeom prst="straightConnector1">
              <a:avLst/>
            </a:prstGeom>
            <a:noFill/>
            <a:ln cap="flat" cmpd="sng" w="9525">
              <a:solidFill>
                <a:srgbClr val="000000"/>
              </a:solidFill>
              <a:prstDash val="solid"/>
              <a:round/>
              <a:headEnd len="sm" w="sm" type="none"/>
              <a:tailEnd len="med" w="med" type="triangle"/>
            </a:ln>
          </p:spPr>
        </p:cxnSp>
        <p:sp>
          <p:nvSpPr>
            <p:cNvPr id="463" name="Google Shape;463;p79"/>
            <p:cNvSpPr txBox="1"/>
            <p:nvPr/>
          </p:nvSpPr>
          <p:spPr>
            <a:xfrm>
              <a:off x="1295400" y="1295400"/>
              <a:ext cx="2362200" cy="54804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3200">
                  <a:solidFill>
                    <a:srgbClr val="455F51"/>
                  </a:solidFill>
                  <a:latin typeface="Calibri"/>
                  <a:ea typeface="Calibri"/>
                  <a:cs typeface="Calibri"/>
                  <a:sym typeface="Calibri"/>
                </a:rPr>
                <a:t>Indirect</a:t>
              </a:r>
              <a:endParaRPr/>
            </a:p>
          </p:txBody>
        </p:sp>
      </p:grpSp>
      <p:grpSp>
        <p:nvGrpSpPr>
          <p:cNvPr id="464" name="Google Shape;464;p79"/>
          <p:cNvGrpSpPr/>
          <p:nvPr/>
        </p:nvGrpSpPr>
        <p:grpSpPr>
          <a:xfrm>
            <a:off x="3086100" y="1447798"/>
            <a:ext cx="2476501" cy="2520041"/>
            <a:chOff x="0" y="-1"/>
            <a:chExt cx="2476500" cy="2520039"/>
          </a:xfrm>
        </p:grpSpPr>
        <p:cxnSp>
          <p:nvCxnSpPr>
            <p:cNvPr id="465" name="Google Shape;465;p79"/>
            <p:cNvCxnSpPr/>
            <p:nvPr/>
          </p:nvCxnSpPr>
          <p:spPr>
            <a:xfrm flipH="1">
              <a:off x="723900" y="-1"/>
              <a:ext cx="1752600" cy="1295402"/>
            </a:xfrm>
            <a:prstGeom prst="straightConnector1">
              <a:avLst/>
            </a:prstGeom>
            <a:noFill/>
            <a:ln cap="flat" cmpd="sng" w="9525">
              <a:solidFill>
                <a:srgbClr val="000000"/>
              </a:solidFill>
              <a:prstDash val="solid"/>
              <a:round/>
              <a:headEnd len="sm" w="sm" type="none"/>
              <a:tailEnd len="med" w="med" type="triangle"/>
            </a:ln>
          </p:spPr>
        </p:cxnSp>
        <p:sp>
          <p:nvSpPr>
            <p:cNvPr id="466" name="Google Shape;466;p79"/>
            <p:cNvSpPr txBox="1"/>
            <p:nvPr/>
          </p:nvSpPr>
          <p:spPr>
            <a:xfrm>
              <a:off x="0" y="1357312"/>
              <a:ext cx="2362200" cy="1162726"/>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3200">
                  <a:solidFill>
                    <a:srgbClr val="455F51"/>
                  </a:solidFill>
                  <a:latin typeface="Calibri"/>
                  <a:ea typeface="Calibri"/>
                  <a:cs typeface="Calibri"/>
                  <a:sym typeface="Calibri"/>
                </a:rPr>
                <a:t>Direct</a:t>
              </a:r>
              <a:endParaRPr/>
            </a:p>
          </p:txBody>
        </p:sp>
      </p:grpSp>
      <p:grpSp>
        <p:nvGrpSpPr>
          <p:cNvPr id="467" name="Google Shape;467;p79"/>
          <p:cNvGrpSpPr/>
          <p:nvPr/>
        </p:nvGrpSpPr>
        <p:grpSpPr>
          <a:xfrm>
            <a:off x="3810000" y="3714748"/>
            <a:ext cx="3536951" cy="1735498"/>
            <a:chOff x="0" y="-1"/>
            <a:chExt cx="3536950" cy="1735496"/>
          </a:xfrm>
        </p:grpSpPr>
        <p:cxnSp>
          <p:nvCxnSpPr>
            <p:cNvPr id="468" name="Google Shape;468;p79"/>
            <p:cNvCxnSpPr/>
            <p:nvPr/>
          </p:nvCxnSpPr>
          <p:spPr>
            <a:xfrm flipH="1">
              <a:off x="1784350" y="-1"/>
              <a:ext cx="1752600" cy="1295402"/>
            </a:xfrm>
            <a:prstGeom prst="straightConnector1">
              <a:avLst/>
            </a:prstGeom>
            <a:noFill/>
            <a:ln cap="flat" cmpd="sng" w="9525">
              <a:solidFill>
                <a:srgbClr val="000000"/>
              </a:solidFill>
              <a:prstDash val="solid"/>
              <a:round/>
              <a:headEnd len="sm" w="sm" type="none"/>
              <a:tailEnd len="med" w="med" type="triangle"/>
            </a:ln>
          </p:spPr>
        </p:cxnSp>
        <p:sp>
          <p:nvSpPr>
            <p:cNvPr id="469" name="Google Shape;469;p79"/>
            <p:cNvSpPr txBox="1"/>
            <p:nvPr/>
          </p:nvSpPr>
          <p:spPr>
            <a:xfrm>
              <a:off x="0" y="1187450"/>
              <a:ext cx="3276600" cy="54804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3200">
                  <a:solidFill>
                    <a:srgbClr val="455F51"/>
                  </a:solidFill>
                  <a:latin typeface="Calibri"/>
                  <a:ea typeface="Calibri"/>
                  <a:cs typeface="Calibri"/>
                  <a:sym typeface="Calibri"/>
                </a:rPr>
                <a:t>Flat (Specific)</a:t>
              </a:r>
              <a:endParaRPr/>
            </a:p>
          </p:txBody>
        </p:sp>
      </p:grpSp>
      <p:grpSp>
        <p:nvGrpSpPr>
          <p:cNvPr id="470" name="Google Shape;470;p79"/>
          <p:cNvGrpSpPr/>
          <p:nvPr/>
        </p:nvGrpSpPr>
        <p:grpSpPr>
          <a:xfrm>
            <a:off x="7315198" y="3733800"/>
            <a:ext cx="2971802" cy="2021246"/>
            <a:chOff x="-1" y="0"/>
            <a:chExt cx="2971801" cy="2021245"/>
          </a:xfrm>
        </p:grpSpPr>
        <p:cxnSp>
          <p:nvCxnSpPr>
            <p:cNvPr id="471" name="Google Shape;471;p79"/>
            <p:cNvCxnSpPr/>
            <p:nvPr/>
          </p:nvCxnSpPr>
          <p:spPr>
            <a:xfrm>
              <a:off x="-1" y="0"/>
              <a:ext cx="1828802" cy="1143000"/>
            </a:xfrm>
            <a:prstGeom prst="straightConnector1">
              <a:avLst/>
            </a:prstGeom>
            <a:noFill/>
            <a:ln cap="flat" cmpd="sng" w="9525">
              <a:solidFill>
                <a:srgbClr val="000000"/>
              </a:solidFill>
              <a:prstDash val="solid"/>
              <a:round/>
              <a:headEnd len="sm" w="sm" type="none"/>
              <a:tailEnd len="med" w="med" type="triangle"/>
            </a:ln>
          </p:spPr>
        </p:cxnSp>
        <p:sp>
          <p:nvSpPr>
            <p:cNvPr id="472" name="Google Shape;472;p79"/>
            <p:cNvSpPr txBox="1"/>
            <p:nvPr/>
          </p:nvSpPr>
          <p:spPr>
            <a:xfrm>
              <a:off x="304800" y="1003300"/>
              <a:ext cx="2667000" cy="101794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3200">
                  <a:solidFill>
                    <a:srgbClr val="455F51"/>
                  </a:solidFill>
                  <a:latin typeface="Calibri"/>
                  <a:ea typeface="Calibri"/>
                  <a:cs typeface="Calibri"/>
                  <a:sym typeface="Calibri"/>
                </a:rPr>
                <a:t>Ad- Valorem (Percentage)</a:t>
              </a:r>
              <a:endParaRPr/>
            </a:p>
          </p:txBody>
        </p:sp>
      </p:grpSp>
      <p:sp>
        <p:nvSpPr>
          <p:cNvPr id="473" name="Google Shape;473;p79"/>
          <p:cNvSpPr txBox="1"/>
          <p:nvPr/>
        </p:nvSpPr>
        <p:spPr>
          <a:xfrm>
            <a:off x="2362200" y="3384550"/>
            <a:ext cx="3810000" cy="46166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400">
                <a:solidFill>
                  <a:schemeClr val="dk1"/>
                </a:solidFill>
                <a:latin typeface="Calibri"/>
                <a:ea typeface="Calibri"/>
                <a:cs typeface="Calibri"/>
                <a:sym typeface="Calibri"/>
              </a:rPr>
              <a:t>A tax on income/Profits</a:t>
            </a:r>
            <a:endParaRPr b="1" sz="2400">
              <a:solidFill>
                <a:schemeClr val="dk1"/>
              </a:solidFill>
              <a:latin typeface="Calibri"/>
              <a:ea typeface="Calibri"/>
              <a:cs typeface="Calibri"/>
              <a:sym typeface="Calibri"/>
            </a:endParaRPr>
          </a:p>
        </p:txBody>
      </p:sp>
      <p:sp>
        <p:nvSpPr>
          <p:cNvPr id="474" name="Google Shape;474;p79"/>
          <p:cNvSpPr txBox="1"/>
          <p:nvPr/>
        </p:nvSpPr>
        <p:spPr>
          <a:xfrm>
            <a:off x="6172200" y="3352800"/>
            <a:ext cx="3810000" cy="4370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400">
                <a:solidFill>
                  <a:schemeClr val="dk1"/>
                </a:solidFill>
                <a:latin typeface="Calibri"/>
                <a:ea typeface="Calibri"/>
                <a:cs typeface="Calibri"/>
                <a:sym typeface="Calibri"/>
              </a:rPr>
              <a:t>A tax on expenditure</a:t>
            </a:r>
            <a:endParaRPr/>
          </a:p>
        </p:txBody>
      </p:sp>
      <p:sp>
        <p:nvSpPr>
          <p:cNvPr id="475" name="Google Shape;475;p79"/>
          <p:cNvSpPr txBox="1"/>
          <p:nvPr/>
        </p:nvSpPr>
        <p:spPr>
          <a:xfrm>
            <a:off x="6515100" y="5670550"/>
            <a:ext cx="4343400" cy="11482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400">
                <a:solidFill>
                  <a:schemeClr val="dk1"/>
                </a:solidFill>
                <a:latin typeface="Calibri"/>
                <a:ea typeface="Calibri"/>
                <a:cs typeface="Calibri"/>
                <a:sym typeface="Calibri"/>
              </a:rPr>
              <a:t>An indirect tax, which is expressed as a proportion (percentage) of the price</a:t>
            </a:r>
            <a:endParaRPr/>
          </a:p>
        </p:txBody>
      </p:sp>
      <p:sp>
        <p:nvSpPr>
          <p:cNvPr id="476" name="Google Shape;476;p79"/>
          <p:cNvSpPr txBox="1"/>
          <p:nvPr/>
        </p:nvSpPr>
        <p:spPr>
          <a:xfrm>
            <a:off x="1676400" y="5334000"/>
            <a:ext cx="4800600" cy="15038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400">
                <a:solidFill>
                  <a:schemeClr val="dk1"/>
                </a:solidFill>
                <a:latin typeface="Calibri"/>
                <a:ea typeface="Calibri"/>
                <a:cs typeface="Calibri"/>
                <a:sym typeface="Calibri"/>
              </a:rPr>
              <a:t>An indirect tax of an absolute (constant) amount levied per unit of a commodity ex: a tax of $5 per unit.</a:t>
            </a:r>
            <a:endParaRPr/>
          </a:p>
        </p:txBody>
      </p:sp>
      <p:sp>
        <p:nvSpPr>
          <p:cNvPr id="477" name="Google Shape;477;p79"/>
          <p:cNvSpPr txBox="1"/>
          <p:nvPr/>
        </p:nvSpPr>
        <p:spPr>
          <a:xfrm>
            <a:off x="157843" y="4230986"/>
            <a:ext cx="4969328" cy="461665"/>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400">
                <a:solidFill>
                  <a:schemeClr val="dk1"/>
                </a:solidFill>
                <a:latin typeface="Calibri"/>
                <a:ea typeface="Calibri"/>
                <a:cs typeface="Calibri"/>
                <a:sym typeface="Calibri"/>
              </a:rPr>
              <a:t>Income Tax / Corporate/Business  tax</a:t>
            </a:r>
            <a:endParaRPr b="1" sz="2400">
              <a:solidFill>
                <a:schemeClr val="dk1"/>
              </a:solidFill>
              <a:latin typeface="Calibri"/>
              <a:ea typeface="Calibri"/>
              <a:cs typeface="Calibri"/>
              <a:sym typeface="Calibri"/>
            </a:endParaRPr>
          </a:p>
        </p:txBody>
      </p:sp>
      <p:cxnSp>
        <p:nvCxnSpPr>
          <p:cNvPr id="478" name="Google Shape;478;p79"/>
          <p:cNvCxnSpPr/>
          <p:nvPr/>
        </p:nvCxnSpPr>
        <p:spPr>
          <a:xfrm flipH="1">
            <a:off x="1035048" y="3714748"/>
            <a:ext cx="1583872" cy="666753"/>
          </a:xfrm>
          <a:prstGeom prst="straightConnector1">
            <a:avLst/>
          </a:prstGeom>
          <a:noFill/>
          <a:ln cap="flat" cmpd="sng" w="9525">
            <a:solidFill>
              <a:srgbClr val="000000"/>
            </a:solidFill>
            <a:prstDash val="solid"/>
            <a:round/>
            <a:headEnd len="sm" w="sm" type="none"/>
            <a:tailEnd len="med" w="med" type="triangle"/>
          </a:ln>
        </p:spPr>
      </p:cxnSp>
      <p:cxnSp>
        <p:nvCxnSpPr>
          <p:cNvPr id="479" name="Google Shape;479;p79"/>
          <p:cNvCxnSpPr/>
          <p:nvPr/>
        </p:nvCxnSpPr>
        <p:spPr>
          <a:xfrm flipH="1">
            <a:off x="3354609" y="3677563"/>
            <a:ext cx="1304477" cy="69033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ppt_w</p:attrName>
                                        </p:attrNameLst>
                                      </p:cBhvr>
                                      <p:tavLst>
                                        <p:tav fmla="" tm="0">
                                          <p:val>
                                            <p:strVal val="0"/>
                                          </p:val>
                                        </p:tav>
                                        <p:tav fmla="" tm="100000">
                                          <p:val>
                                            <p:strVal val="#ppt_w"/>
                                          </p:val>
                                        </p:tav>
                                      </p:tavLst>
                                    </p:anim>
                                    <p:anim calcmode="lin" valueType="num">
                                      <p:cBhvr additive="base">
                                        <p:cTn dur="1000"/>
                                        <p:tgtEl>
                                          <p:spTgt spid="4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1000"/>
                                        <p:tgtEl>
                                          <p:spTgt spid="474"/>
                                        </p:tgtEl>
                                        <p:attrNameLst>
                                          <p:attrName>ppt_w</p:attrName>
                                        </p:attrNameLst>
                                      </p:cBhvr>
                                      <p:tavLst>
                                        <p:tav fmla="" tm="0">
                                          <p:val>
                                            <p:strVal val="0"/>
                                          </p:val>
                                        </p:tav>
                                        <p:tav fmla="" tm="100000">
                                          <p:val>
                                            <p:strVal val="#ppt_w"/>
                                          </p:val>
                                        </p:tav>
                                      </p:tavLst>
                                    </p:anim>
                                    <p:anim calcmode="lin" valueType="num">
                                      <p:cBhvr additive="base">
                                        <p:cTn dur="1000"/>
                                        <p:tgtEl>
                                          <p:spTgt spid="4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1000"/>
                                        <p:tgtEl>
                                          <p:spTgt spid="476"/>
                                        </p:tgtEl>
                                        <p:attrNameLst>
                                          <p:attrName>ppt_w</p:attrName>
                                        </p:attrNameLst>
                                      </p:cBhvr>
                                      <p:tavLst>
                                        <p:tav fmla="" tm="0">
                                          <p:val>
                                            <p:strVal val="0"/>
                                          </p:val>
                                        </p:tav>
                                        <p:tav fmla="" tm="100000">
                                          <p:val>
                                            <p:strVal val="#ppt_w"/>
                                          </p:val>
                                        </p:tav>
                                      </p:tavLst>
                                    </p:anim>
                                    <p:anim calcmode="lin" valueType="num">
                                      <p:cBhvr additive="base">
                                        <p:cTn dur="1000"/>
                                        <p:tgtEl>
                                          <p:spTgt spid="47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1000"/>
                                        <p:tgtEl>
                                          <p:spTgt spid="475"/>
                                        </p:tgtEl>
                                        <p:attrNameLst>
                                          <p:attrName>ppt_w</p:attrName>
                                        </p:attrNameLst>
                                      </p:cBhvr>
                                      <p:tavLst>
                                        <p:tav fmla="" tm="0">
                                          <p:val>
                                            <p:strVal val="0"/>
                                          </p:val>
                                        </p:tav>
                                        <p:tav fmla="" tm="100000">
                                          <p:val>
                                            <p:strVal val="#ppt_w"/>
                                          </p:val>
                                        </p:tav>
                                      </p:tavLst>
                                    </p:anim>
                                    <p:anim calcmode="lin" valueType="num">
                                      <p:cBhvr additive="base">
                                        <p:cTn dur="1000"/>
                                        <p:tgtEl>
                                          <p:spTgt spid="47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1000"/>
                                        <p:tgtEl>
                                          <p:spTgt spid="477"/>
                                        </p:tgtEl>
                                        <p:attrNameLst>
                                          <p:attrName>ppt_w</p:attrName>
                                        </p:attrNameLst>
                                      </p:cBhvr>
                                      <p:tavLst>
                                        <p:tav fmla="" tm="0">
                                          <p:val>
                                            <p:strVal val="0"/>
                                          </p:val>
                                        </p:tav>
                                        <p:tav fmla="" tm="100000">
                                          <p:val>
                                            <p:strVal val="#ppt_w"/>
                                          </p:val>
                                        </p:tav>
                                      </p:tavLst>
                                    </p:anim>
                                    <p:anim calcmode="lin" valueType="num">
                                      <p:cBhvr additive="base">
                                        <p:cTn dur="1000"/>
                                        <p:tgtEl>
                                          <p:spTgt spid="4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idx="4294967295" type="body"/>
          </p:nvPr>
        </p:nvSpPr>
        <p:spPr>
          <a:xfrm>
            <a:off x="334962" y="242098"/>
            <a:ext cx="11593514" cy="3038984"/>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D"/>
              <a:t>The main reasons for government imposing taxes can be:</a:t>
            </a:r>
            <a:endParaRPr/>
          </a:p>
          <a:p>
            <a:pPr indent="0" lvl="0" marL="0" rtl="0" algn="l">
              <a:lnSpc>
                <a:spcPct val="90000"/>
              </a:lnSpc>
              <a:spcBef>
                <a:spcPts val="1300"/>
              </a:spcBef>
              <a:spcAft>
                <a:spcPts val="0"/>
              </a:spcAft>
              <a:buSzPts val="1800"/>
              <a:buNone/>
            </a:pPr>
            <a:r>
              <a:rPr lang="en-ID"/>
              <a:t>To generate Government revenues: </a:t>
            </a:r>
            <a:r>
              <a:rPr b="0" lang="en-ID">
                <a:solidFill>
                  <a:srgbClr val="404040"/>
                </a:solidFill>
              </a:rPr>
              <a:t>excise duties on beers, wines and spirits are price inelastic in demand, so tax price increases by levying specific alcohol and tobacco taxes raise consumer expenditures as a whole on these categories and therefore taxation revenues;</a:t>
            </a:r>
            <a:endParaRPr/>
          </a:p>
          <a:p>
            <a:pPr indent="0" lvl="0" marL="0" rtl="0" algn="l">
              <a:lnSpc>
                <a:spcPct val="90000"/>
              </a:lnSpc>
              <a:spcBef>
                <a:spcPts val="1300"/>
              </a:spcBef>
              <a:spcAft>
                <a:spcPts val="0"/>
              </a:spcAft>
              <a:buSzPts val="1800"/>
              <a:buNone/>
            </a:pPr>
            <a:r>
              <a:rPr lang="en-ID"/>
              <a:t>To discourage consumption: </a:t>
            </a:r>
            <a:r>
              <a:rPr b="0" lang="en-ID">
                <a:solidFill>
                  <a:srgbClr val="404040"/>
                </a:solidFill>
              </a:rPr>
              <a:t>Government might use taxes to discourage consumption of certain demerit goods such as cigarettes.</a:t>
            </a:r>
            <a:endParaRPr/>
          </a:p>
          <a:p>
            <a:pPr indent="0" lvl="0" marL="0" rtl="0" algn="l">
              <a:lnSpc>
                <a:spcPct val="90000"/>
              </a:lnSpc>
              <a:spcBef>
                <a:spcPts val="1300"/>
              </a:spcBef>
              <a:spcAft>
                <a:spcPts val="0"/>
              </a:spcAft>
              <a:buSzPts val="1800"/>
              <a:buNone/>
            </a:pPr>
            <a:r>
              <a:rPr lang="en-ID"/>
              <a:t>To alter the pattern of consumption: </a:t>
            </a:r>
            <a:r>
              <a:rPr b="0" lang="en-ID">
                <a:solidFill>
                  <a:srgbClr val="404040"/>
                </a:solidFill>
              </a:rPr>
              <a:t>Government might use direct taxes a a mean to alter the consumption patter of its population. Certain goods can be made more price attractive through lower taxes while goods which have high marginal social cost can be made expensive through taxation.</a:t>
            </a:r>
            <a:endParaRPr/>
          </a:p>
        </p:txBody>
      </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0" st="0"/>
                                            </p:txEl>
                                          </p:spTgt>
                                        </p:tgtEl>
                                        <p:attrNameLst>
                                          <p:attrName>style.visibility</p:attrName>
                                        </p:attrNameLst>
                                      </p:cBhvr>
                                      <p:to>
                                        <p:strVal val="visible"/>
                                      </p:to>
                                    </p:set>
                                    <p:anim calcmode="lin" valueType="num">
                                      <p:cBhvr additive="base">
                                        <p:cTn dur="500"/>
                                        <p:tgtEl>
                                          <p:spTgt spid="4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1" st="1"/>
                                            </p:txEl>
                                          </p:spTgt>
                                        </p:tgtEl>
                                        <p:attrNameLst>
                                          <p:attrName>style.visibility</p:attrName>
                                        </p:attrNameLst>
                                      </p:cBhvr>
                                      <p:to>
                                        <p:strVal val="visible"/>
                                      </p:to>
                                    </p:set>
                                    <p:anim calcmode="lin" valueType="num">
                                      <p:cBhvr additive="base">
                                        <p:cTn dur="500"/>
                                        <p:tgtEl>
                                          <p:spTgt spid="48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2" st="2"/>
                                            </p:txEl>
                                          </p:spTgt>
                                        </p:tgtEl>
                                        <p:attrNameLst>
                                          <p:attrName>style.visibility</p:attrName>
                                        </p:attrNameLst>
                                      </p:cBhvr>
                                      <p:to>
                                        <p:strVal val="visible"/>
                                      </p:to>
                                    </p:set>
                                    <p:anim calcmode="lin" valueType="num">
                                      <p:cBhvr additive="base">
                                        <p:cTn dur="500"/>
                                        <p:tgtEl>
                                          <p:spTgt spid="48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5">
                                            <p:txEl>
                                              <p:pRg end="3" st="3"/>
                                            </p:txEl>
                                          </p:spTgt>
                                        </p:tgtEl>
                                        <p:attrNameLst>
                                          <p:attrName>style.visibility</p:attrName>
                                        </p:attrNameLst>
                                      </p:cBhvr>
                                      <p:to>
                                        <p:strVal val="visible"/>
                                      </p:to>
                                    </p:set>
                                    <p:anim calcmode="lin" valueType="num">
                                      <p:cBhvr additive="base">
                                        <p:cTn dur="500"/>
                                        <p:tgtEl>
                                          <p:spTgt spid="48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idx="4294967295" type="body"/>
          </p:nvPr>
        </p:nvSpPr>
        <p:spPr>
          <a:xfrm>
            <a:off x="263525" y="185737"/>
            <a:ext cx="5459412" cy="6669088"/>
          </a:xfrm>
          <a:prstGeom prst="rect">
            <a:avLst/>
          </a:prstGeom>
          <a:noFill/>
          <a:ln>
            <a:noFill/>
          </a:ln>
        </p:spPr>
        <p:txBody>
          <a:bodyPr anchorCtr="0" anchor="t" bIns="45700" lIns="0" spcFirstLastPara="1" rIns="0" wrap="square" tIns="45700">
            <a:noAutofit/>
          </a:bodyPr>
          <a:lstStyle/>
          <a:p>
            <a:pPr indent="-91413" lvl="0" marL="91413" rtl="0" algn="l">
              <a:lnSpc>
                <a:spcPct val="80000"/>
              </a:lnSpc>
              <a:spcBef>
                <a:spcPts val="0"/>
              </a:spcBef>
              <a:spcAft>
                <a:spcPts val="0"/>
              </a:spcAft>
              <a:buSzPts val="2200"/>
              <a:buNone/>
            </a:pPr>
            <a:r>
              <a:rPr lang="en-ID"/>
              <a:t>Indirect Taxes</a:t>
            </a:r>
            <a:endParaRPr/>
          </a:p>
          <a:p>
            <a:pPr indent="-139700" lvl="0" marL="91413" rtl="0" algn="l">
              <a:lnSpc>
                <a:spcPct val="80000"/>
              </a:lnSpc>
              <a:spcBef>
                <a:spcPts val="1400"/>
              </a:spcBef>
              <a:spcAft>
                <a:spcPts val="0"/>
              </a:spcAft>
              <a:buSzPts val="2200"/>
              <a:buFont typeface="Calibri"/>
              <a:buChar char="➢"/>
            </a:pPr>
            <a:r>
              <a:rPr lang="en-ID"/>
              <a:t>An indirect tax is a tax on spending</a:t>
            </a:r>
            <a:endParaRPr/>
          </a:p>
          <a:p>
            <a:pPr indent="-139700" lvl="0" marL="91413" rtl="0" algn="l">
              <a:lnSpc>
                <a:spcPct val="80000"/>
              </a:lnSpc>
              <a:spcBef>
                <a:spcPts val="1400"/>
              </a:spcBef>
              <a:spcAft>
                <a:spcPts val="0"/>
              </a:spcAft>
              <a:buSzPts val="2200"/>
              <a:buFont typeface="Calibri"/>
              <a:buChar char="➢"/>
            </a:pPr>
            <a:r>
              <a:rPr lang="en-ID"/>
              <a:t>Government taxes the firm which increases its costs</a:t>
            </a:r>
            <a:endParaRPr/>
          </a:p>
          <a:p>
            <a:pPr indent="-139700" lvl="0" marL="91413" rtl="0" algn="l">
              <a:lnSpc>
                <a:spcPct val="80000"/>
              </a:lnSpc>
              <a:spcBef>
                <a:spcPts val="1400"/>
              </a:spcBef>
              <a:spcAft>
                <a:spcPts val="0"/>
              </a:spcAft>
              <a:buSzPts val="2200"/>
              <a:buFont typeface="Calibri"/>
              <a:buChar char="➢"/>
            </a:pPr>
            <a:r>
              <a:rPr lang="en-ID"/>
              <a:t>The supply curve shifts vertically by the amount of the tax</a:t>
            </a:r>
            <a:endParaRPr/>
          </a:p>
          <a:p>
            <a:pPr indent="-139700" lvl="0" marL="91413" rtl="0" algn="l">
              <a:lnSpc>
                <a:spcPct val="80000"/>
              </a:lnSpc>
              <a:spcBef>
                <a:spcPts val="1400"/>
              </a:spcBef>
              <a:spcAft>
                <a:spcPts val="0"/>
              </a:spcAft>
              <a:buSzPts val="2200"/>
              <a:buFont typeface="Calibri"/>
              <a:buChar char="➢"/>
            </a:pPr>
            <a:r>
              <a:rPr lang="en-ID"/>
              <a:t>Less product is supplied at every price</a:t>
            </a:r>
            <a:endParaRPr/>
          </a:p>
          <a:p>
            <a:pPr indent="-139700" lvl="0" marL="91413" rtl="0" algn="l">
              <a:lnSpc>
                <a:spcPct val="80000"/>
              </a:lnSpc>
              <a:spcBef>
                <a:spcPts val="1400"/>
              </a:spcBef>
              <a:spcAft>
                <a:spcPts val="0"/>
              </a:spcAft>
              <a:buSzPts val="2200"/>
              <a:buFont typeface="Calibri"/>
              <a:buChar char="➢"/>
            </a:pPr>
            <a:r>
              <a:rPr lang="en-ID"/>
              <a:t>The price increase</a:t>
            </a:r>
            <a:endParaRPr/>
          </a:p>
          <a:p>
            <a:pPr indent="-139700" lvl="0" marL="91413" rtl="0" algn="l">
              <a:lnSpc>
                <a:spcPct val="80000"/>
              </a:lnSpc>
              <a:spcBef>
                <a:spcPts val="1400"/>
              </a:spcBef>
              <a:spcAft>
                <a:spcPts val="0"/>
              </a:spcAft>
              <a:buSzPts val="2200"/>
              <a:buFont typeface="Calibri"/>
              <a:buChar char="➢"/>
            </a:pPr>
            <a:r>
              <a:rPr lang="en-ID"/>
              <a:t>Causing less quantity demand </a:t>
            </a:r>
            <a:endParaRPr/>
          </a:p>
          <a:p>
            <a:pPr indent="-139700" lvl="0" marL="91413" rtl="0" algn="l">
              <a:lnSpc>
                <a:spcPct val="80000"/>
              </a:lnSpc>
              <a:spcBef>
                <a:spcPts val="1400"/>
              </a:spcBef>
              <a:spcAft>
                <a:spcPts val="0"/>
              </a:spcAft>
              <a:buSzPts val="2200"/>
              <a:buFont typeface="Calibri"/>
              <a:buChar char="➢"/>
            </a:pPr>
            <a:r>
              <a:rPr lang="en-ID"/>
              <a:t>This diagram illustrates a specific tax</a:t>
            </a:r>
            <a:endParaRPr/>
          </a:p>
          <a:p>
            <a:pPr indent="-139700" lvl="0" marL="91413" rtl="0" algn="l">
              <a:lnSpc>
                <a:spcPct val="80000"/>
              </a:lnSpc>
              <a:spcBef>
                <a:spcPts val="1400"/>
              </a:spcBef>
              <a:spcAft>
                <a:spcPts val="0"/>
              </a:spcAft>
              <a:buSzPts val="2200"/>
              <a:buFont typeface="Calibri"/>
              <a:buChar char="➢"/>
            </a:pPr>
            <a:r>
              <a:rPr lang="en-ID"/>
              <a:t>The shift is vertically upward of the amount of the tax</a:t>
            </a:r>
            <a:endParaRPr/>
          </a:p>
          <a:p>
            <a:pPr indent="-139700" lvl="0" marL="91413" rtl="0" algn="l">
              <a:lnSpc>
                <a:spcPct val="80000"/>
              </a:lnSpc>
              <a:spcBef>
                <a:spcPts val="1400"/>
              </a:spcBef>
              <a:spcAft>
                <a:spcPts val="0"/>
              </a:spcAft>
              <a:buSzPts val="2200"/>
              <a:buFont typeface="Calibri"/>
              <a:buChar char="➢"/>
            </a:pPr>
            <a:r>
              <a:rPr lang="en-ID"/>
              <a:t>An example would be the tax on a packet of cigarettes</a:t>
            </a:r>
            <a:endParaRPr/>
          </a:p>
        </p:txBody>
      </p:sp>
      <p:sp>
        <p:nvSpPr>
          <p:cNvPr id="491" name="Google Shape;491;p81"/>
          <p:cNvSpPr txBox="1"/>
          <p:nvPr/>
        </p:nvSpPr>
        <p:spPr>
          <a:xfrm>
            <a:off x="7608887" y="333375"/>
            <a:ext cx="2303463" cy="592377"/>
          </a:xfrm>
          <a:prstGeom prst="rect">
            <a:avLst/>
          </a:prstGeom>
          <a:solidFill>
            <a:srgbClr val="FFFF99"/>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chemeClr val="dk1"/>
                </a:solidFill>
                <a:latin typeface="Calibri"/>
                <a:ea typeface="Calibri"/>
                <a:cs typeface="Calibri"/>
                <a:sym typeface="Calibri"/>
              </a:rPr>
              <a:t>Indirect tax</a:t>
            </a:r>
            <a:r>
              <a:rPr b="0" lang="en-ID" sz="1700">
                <a:solidFill>
                  <a:schemeClr val="dk1"/>
                </a:solidFill>
                <a:latin typeface="Calibri"/>
                <a:ea typeface="Calibri"/>
                <a:cs typeface="Calibri"/>
                <a:sym typeface="Calibri"/>
              </a:rPr>
              <a:t> – tax on expenditure</a:t>
            </a:r>
            <a:endParaRPr/>
          </a:p>
        </p:txBody>
      </p:sp>
      <p:sp>
        <p:nvSpPr>
          <p:cNvPr id="492" name="Google Shape;492;p81"/>
          <p:cNvSpPr txBox="1"/>
          <p:nvPr/>
        </p:nvSpPr>
        <p:spPr>
          <a:xfrm>
            <a:off x="9813925" y="2020887"/>
            <a:ext cx="854075" cy="276936"/>
          </a:xfrm>
          <a:prstGeom prst="rect">
            <a:avLst/>
          </a:prstGeom>
          <a:noFill/>
          <a:ln>
            <a:noFill/>
          </a:ln>
        </p:spPr>
        <p:txBody>
          <a:bodyPr anchorCtr="0" anchor="t" bIns="39775" lIns="39775" spcFirstLastPara="1" rIns="39775" wrap="square" tIns="39775">
            <a:noAutofit/>
          </a:bodyPr>
          <a:lstStyle/>
          <a:p>
            <a:pPr indent="0" lvl="0" marL="0" marR="0" rtl="0" algn="l">
              <a:spcBef>
                <a:spcPts val="0"/>
              </a:spcBef>
              <a:spcAft>
                <a:spcPts val="0"/>
              </a:spcAft>
              <a:buNone/>
            </a:pPr>
            <a:r>
              <a:rPr lang="en-ID" sz="1400">
                <a:solidFill>
                  <a:srgbClr val="000099"/>
                </a:solidFill>
                <a:latin typeface="Calibri"/>
                <a:ea typeface="Calibri"/>
                <a:cs typeface="Calibri"/>
                <a:sym typeface="Calibri"/>
              </a:rPr>
              <a:t>S</a:t>
            </a:r>
            <a:endParaRPr/>
          </a:p>
        </p:txBody>
      </p:sp>
      <p:grpSp>
        <p:nvGrpSpPr>
          <p:cNvPr id="493" name="Google Shape;493;p81"/>
          <p:cNvGrpSpPr/>
          <p:nvPr/>
        </p:nvGrpSpPr>
        <p:grpSpPr>
          <a:xfrm>
            <a:off x="6007100" y="1484312"/>
            <a:ext cx="4352925" cy="4989754"/>
            <a:chOff x="0" y="0"/>
            <a:chExt cx="4352925" cy="4989752"/>
          </a:xfrm>
        </p:grpSpPr>
        <p:sp>
          <p:nvSpPr>
            <p:cNvPr id="494" name="Google Shape;494;p81"/>
            <p:cNvSpPr txBox="1"/>
            <p:nvPr/>
          </p:nvSpPr>
          <p:spPr>
            <a:xfrm>
              <a:off x="7937" y="1803400"/>
              <a:ext cx="503238"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P1</a:t>
              </a:r>
              <a:endParaRPr/>
            </a:p>
          </p:txBody>
        </p:sp>
        <p:sp>
          <p:nvSpPr>
            <p:cNvPr id="495" name="Google Shape;495;p81"/>
            <p:cNvSpPr txBox="1"/>
            <p:nvPr/>
          </p:nvSpPr>
          <p:spPr>
            <a:xfrm>
              <a:off x="1241425" y="3889375"/>
              <a:ext cx="2663825" cy="1100377"/>
            </a:xfrm>
            <a:prstGeom prst="rect">
              <a:avLst/>
            </a:prstGeom>
            <a:solidFill>
              <a:srgbClr val="FFCC99"/>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chemeClr val="dk1"/>
                  </a:solidFill>
                  <a:latin typeface="Calibri"/>
                  <a:ea typeface="Calibri"/>
                  <a:cs typeface="Calibri"/>
                  <a:sym typeface="Calibri"/>
                </a:rPr>
                <a:t>specific tax</a:t>
              </a:r>
              <a:r>
                <a:rPr b="0" lang="en-ID" sz="1700">
                  <a:solidFill>
                    <a:schemeClr val="dk1"/>
                  </a:solidFill>
                  <a:latin typeface="Calibri"/>
                  <a:ea typeface="Calibri"/>
                  <a:cs typeface="Calibri"/>
                  <a:sym typeface="Calibri"/>
                </a:rPr>
                <a:t> – a fixed amount of tax that is imposed on a product e.g. $1 per unit</a:t>
              </a:r>
              <a:endParaRPr/>
            </a:p>
          </p:txBody>
        </p:sp>
        <p:cxnSp>
          <p:nvCxnSpPr>
            <p:cNvPr id="496" name="Google Shape;496;p81"/>
            <p:cNvCxnSpPr/>
            <p:nvPr/>
          </p:nvCxnSpPr>
          <p:spPr>
            <a:xfrm flipH="1">
              <a:off x="465137" y="215900"/>
              <a:ext cx="1" cy="2890838"/>
            </a:xfrm>
            <a:prstGeom prst="straightConnector1">
              <a:avLst/>
            </a:prstGeom>
            <a:noFill/>
            <a:ln cap="flat" cmpd="sng" w="19050">
              <a:solidFill>
                <a:srgbClr val="000000"/>
              </a:solidFill>
              <a:prstDash val="solid"/>
              <a:round/>
              <a:headEnd len="sm" w="sm" type="none"/>
              <a:tailEnd len="sm" w="sm" type="none"/>
            </a:ln>
          </p:spPr>
        </p:cxnSp>
        <p:cxnSp>
          <p:nvCxnSpPr>
            <p:cNvPr id="497" name="Google Shape;497;p81"/>
            <p:cNvCxnSpPr/>
            <p:nvPr/>
          </p:nvCxnSpPr>
          <p:spPr>
            <a:xfrm>
              <a:off x="465137" y="3106737"/>
              <a:ext cx="3457576" cy="1"/>
            </a:xfrm>
            <a:prstGeom prst="straightConnector1">
              <a:avLst/>
            </a:prstGeom>
            <a:noFill/>
            <a:ln cap="flat" cmpd="sng" w="19050">
              <a:solidFill>
                <a:srgbClr val="000000"/>
              </a:solidFill>
              <a:prstDash val="solid"/>
              <a:round/>
              <a:headEnd len="sm" w="sm" type="none"/>
              <a:tailEnd len="sm" w="sm" type="none"/>
            </a:ln>
          </p:spPr>
        </p:cxnSp>
        <p:sp>
          <p:nvSpPr>
            <p:cNvPr id="498" name="Google Shape;498;p81"/>
            <p:cNvSpPr txBox="1"/>
            <p:nvPr/>
          </p:nvSpPr>
          <p:spPr>
            <a:xfrm>
              <a:off x="2974975" y="3109912"/>
              <a:ext cx="1084263"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Quantity </a:t>
              </a:r>
              <a:endParaRPr/>
            </a:p>
          </p:txBody>
        </p:sp>
        <p:cxnSp>
          <p:nvCxnSpPr>
            <p:cNvPr id="499" name="Google Shape;499;p81"/>
            <p:cNvCxnSpPr/>
            <p:nvPr/>
          </p:nvCxnSpPr>
          <p:spPr>
            <a:xfrm flipH="1">
              <a:off x="1541462" y="296862"/>
              <a:ext cx="2409826" cy="2043113"/>
            </a:xfrm>
            <a:prstGeom prst="straightConnector1">
              <a:avLst/>
            </a:prstGeom>
            <a:noFill/>
            <a:ln cap="flat" cmpd="sng" w="25400">
              <a:solidFill>
                <a:srgbClr val="333333"/>
              </a:solidFill>
              <a:prstDash val="solid"/>
              <a:round/>
              <a:headEnd len="sm" w="sm" type="none"/>
              <a:tailEnd len="sm" w="sm" type="none"/>
            </a:ln>
          </p:spPr>
        </p:cxnSp>
        <p:sp>
          <p:nvSpPr>
            <p:cNvPr id="500" name="Google Shape;500;p81"/>
            <p:cNvSpPr txBox="1"/>
            <p:nvPr/>
          </p:nvSpPr>
          <p:spPr>
            <a:xfrm>
              <a:off x="3473450" y="0"/>
              <a:ext cx="854075" cy="276936"/>
            </a:xfrm>
            <a:prstGeom prst="rect">
              <a:avLst/>
            </a:prstGeom>
            <a:noFill/>
            <a:ln>
              <a:noFill/>
            </a:ln>
          </p:spPr>
          <p:txBody>
            <a:bodyPr anchorCtr="0" anchor="t" bIns="39775" lIns="39775" spcFirstLastPara="1" rIns="39775" wrap="square" tIns="39775">
              <a:noAutofit/>
            </a:bodyPr>
            <a:lstStyle/>
            <a:p>
              <a:pPr indent="0" lvl="0" marL="0" marR="0" rtl="0" algn="l">
                <a:spcBef>
                  <a:spcPts val="0"/>
                </a:spcBef>
                <a:spcAft>
                  <a:spcPts val="0"/>
                </a:spcAft>
                <a:buNone/>
              </a:pPr>
              <a:r>
                <a:rPr lang="en-ID" sz="1400">
                  <a:solidFill>
                    <a:srgbClr val="000099"/>
                  </a:solidFill>
                  <a:latin typeface="Calibri"/>
                  <a:ea typeface="Calibri"/>
                  <a:cs typeface="Calibri"/>
                  <a:sym typeface="Calibri"/>
                </a:rPr>
                <a:t>S + tax</a:t>
              </a:r>
              <a:endParaRPr/>
            </a:p>
          </p:txBody>
        </p:sp>
        <p:sp>
          <p:nvSpPr>
            <p:cNvPr id="501" name="Google Shape;501;p81"/>
            <p:cNvSpPr txBox="1"/>
            <p:nvPr/>
          </p:nvSpPr>
          <p:spPr>
            <a:xfrm>
              <a:off x="1779587" y="3097212"/>
              <a:ext cx="596901"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Q2</a:t>
              </a:r>
              <a:endParaRPr/>
            </a:p>
          </p:txBody>
        </p:sp>
        <p:cxnSp>
          <p:nvCxnSpPr>
            <p:cNvPr id="502" name="Google Shape;502;p81"/>
            <p:cNvCxnSpPr/>
            <p:nvPr/>
          </p:nvCxnSpPr>
          <p:spPr>
            <a:xfrm>
              <a:off x="709612" y="752475"/>
              <a:ext cx="3186113" cy="2030413"/>
            </a:xfrm>
            <a:prstGeom prst="straightConnector1">
              <a:avLst/>
            </a:prstGeom>
            <a:noFill/>
            <a:ln cap="flat" cmpd="sng" w="25400">
              <a:solidFill>
                <a:srgbClr val="333333"/>
              </a:solidFill>
              <a:prstDash val="solid"/>
              <a:round/>
              <a:headEnd len="sm" w="sm" type="none"/>
              <a:tailEnd len="sm" w="sm" type="none"/>
            </a:ln>
          </p:spPr>
        </p:cxnSp>
        <p:sp>
          <p:nvSpPr>
            <p:cNvPr id="503" name="Google Shape;503;p81"/>
            <p:cNvSpPr txBox="1"/>
            <p:nvPr/>
          </p:nvSpPr>
          <p:spPr>
            <a:xfrm>
              <a:off x="3806825" y="2697162"/>
              <a:ext cx="546100" cy="276936"/>
            </a:xfrm>
            <a:prstGeom prst="rect">
              <a:avLst/>
            </a:prstGeom>
            <a:noFill/>
            <a:ln>
              <a:noFill/>
            </a:ln>
          </p:spPr>
          <p:txBody>
            <a:bodyPr anchorCtr="0" anchor="t" bIns="39775" lIns="39775" spcFirstLastPara="1" rIns="39775" wrap="square" tIns="39775">
              <a:noAutofit/>
            </a:bodyPr>
            <a:lstStyle/>
            <a:p>
              <a:pPr indent="0" lvl="0" marL="0" marR="0" rtl="0" algn="l">
                <a:spcBef>
                  <a:spcPts val="0"/>
                </a:spcBef>
                <a:spcAft>
                  <a:spcPts val="0"/>
                </a:spcAft>
                <a:buNone/>
              </a:pPr>
              <a:r>
                <a:rPr lang="en-ID" sz="1400">
                  <a:solidFill>
                    <a:srgbClr val="000099"/>
                  </a:solidFill>
                  <a:latin typeface="Calibri"/>
                  <a:ea typeface="Calibri"/>
                  <a:cs typeface="Calibri"/>
                  <a:sym typeface="Calibri"/>
                </a:rPr>
                <a:t>D</a:t>
              </a:r>
              <a:endParaRPr/>
            </a:p>
          </p:txBody>
        </p:sp>
        <p:cxnSp>
          <p:nvCxnSpPr>
            <p:cNvPr id="504" name="Google Shape;504;p81"/>
            <p:cNvCxnSpPr/>
            <p:nvPr/>
          </p:nvCxnSpPr>
          <p:spPr>
            <a:xfrm flipH="1">
              <a:off x="449262" y="1978025"/>
              <a:ext cx="1749426" cy="6350"/>
            </a:xfrm>
            <a:prstGeom prst="straightConnector1">
              <a:avLst/>
            </a:prstGeom>
            <a:noFill/>
            <a:ln cap="flat" cmpd="sng" w="25400">
              <a:solidFill>
                <a:srgbClr val="000080"/>
              </a:solidFill>
              <a:prstDash val="dot"/>
              <a:round/>
              <a:headEnd len="sm" w="sm" type="none"/>
              <a:tailEnd len="sm" w="sm" type="none"/>
            </a:ln>
          </p:spPr>
        </p:cxnSp>
        <p:cxnSp>
          <p:nvCxnSpPr>
            <p:cNvPr id="505" name="Google Shape;505;p81"/>
            <p:cNvCxnSpPr/>
            <p:nvPr/>
          </p:nvCxnSpPr>
          <p:spPr>
            <a:xfrm flipH="1">
              <a:off x="2609849" y="1944687"/>
              <a:ext cx="1" cy="1152526"/>
            </a:xfrm>
            <a:prstGeom prst="straightConnector1">
              <a:avLst/>
            </a:prstGeom>
            <a:noFill/>
            <a:ln cap="flat" cmpd="sng" w="25400">
              <a:solidFill>
                <a:srgbClr val="333399"/>
              </a:solidFill>
              <a:prstDash val="dot"/>
              <a:round/>
              <a:headEnd len="sm" w="sm" type="none"/>
              <a:tailEnd len="sm" w="sm" type="none"/>
            </a:ln>
          </p:spPr>
        </p:cxnSp>
        <p:sp>
          <p:nvSpPr>
            <p:cNvPr id="506" name="Google Shape;506;p81"/>
            <p:cNvSpPr txBox="1"/>
            <p:nvPr/>
          </p:nvSpPr>
          <p:spPr>
            <a:xfrm>
              <a:off x="2176462" y="3105150"/>
              <a:ext cx="604838"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Q1</a:t>
              </a:r>
              <a:endParaRPr/>
            </a:p>
          </p:txBody>
        </p:sp>
        <p:cxnSp>
          <p:nvCxnSpPr>
            <p:cNvPr id="507" name="Google Shape;507;p81"/>
            <p:cNvCxnSpPr/>
            <p:nvPr/>
          </p:nvCxnSpPr>
          <p:spPr>
            <a:xfrm>
              <a:off x="2227262" y="1728787"/>
              <a:ext cx="22226" cy="1368426"/>
            </a:xfrm>
            <a:prstGeom prst="straightConnector1">
              <a:avLst/>
            </a:prstGeom>
            <a:noFill/>
            <a:ln cap="flat" cmpd="sng" w="25400">
              <a:solidFill>
                <a:srgbClr val="333399"/>
              </a:solidFill>
              <a:prstDash val="dot"/>
              <a:round/>
              <a:headEnd len="sm" w="sm" type="none"/>
              <a:tailEnd len="sm" w="sm" type="none"/>
            </a:ln>
          </p:spPr>
        </p:cxnSp>
        <p:cxnSp>
          <p:nvCxnSpPr>
            <p:cNvPr id="508" name="Google Shape;508;p81"/>
            <p:cNvCxnSpPr/>
            <p:nvPr/>
          </p:nvCxnSpPr>
          <p:spPr>
            <a:xfrm flipH="1">
              <a:off x="1574799" y="823912"/>
              <a:ext cx="2409827" cy="2043113"/>
            </a:xfrm>
            <a:prstGeom prst="straightConnector1">
              <a:avLst/>
            </a:prstGeom>
            <a:noFill/>
            <a:ln cap="flat" cmpd="sng" w="25400">
              <a:solidFill>
                <a:srgbClr val="FF0000"/>
              </a:solidFill>
              <a:prstDash val="solid"/>
              <a:round/>
              <a:headEnd len="sm" w="sm" type="none"/>
              <a:tailEnd len="sm" w="sm" type="none"/>
            </a:ln>
          </p:spPr>
        </p:cxnSp>
        <p:cxnSp>
          <p:nvCxnSpPr>
            <p:cNvPr id="509" name="Google Shape;509;p81"/>
            <p:cNvCxnSpPr/>
            <p:nvPr/>
          </p:nvCxnSpPr>
          <p:spPr>
            <a:xfrm flipH="1">
              <a:off x="2176462" y="1970087"/>
              <a:ext cx="433388" cy="1588"/>
            </a:xfrm>
            <a:prstGeom prst="straightConnector1">
              <a:avLst/>
            </a:prstGeom>
            <a:noFill/>
            <a:ln cap="flat" cmpd="sng" w="25400">
              <a:solidFill>
                <a:srgbClr val="000080"/>
              </a:solidFill>
              <a:prstDash val="dot"/>
              <a:round/>
              <a:headEnd len="sm" w="sm" type="none"/>
              <a:tailEnd len="sm" w="sm" type="none"/>
            </a:ln>
          </p:spPr>
        </p:cxnSp>
        <p:cxnSp>
          <p:nvCxnSpPr>
            <p:cNvPr id="510" name="Google Shape;510;p81"/>
            <p:cNvCxnSpPr/>
            <p:nvPr/>
          </p:nvCxnSpPr>
          <p:spPr>
            <a:xfrm rot="10800000">
              <a:off x="3184730" y="938290"/>
              <a:ext cx="50799" cy="459499"/>
            </a:xfrm>
            <a:prstGeom prst="straightConnector1">
              <a:avLst/>
            </a:prstGeom>
            <a:noFill/>
            <a:ln cap="flat" cmpd="sng" w="9525">
              <a:solidFill>
                <a:schemeClr val="dk1"/>
              </a:solidFill>
              <a:prstDash val="solid"/>
              <a:round/>
              <a:headEnd len="sm" w="sm" type="none"/>
              <a:tailEnd len="med" w="med" type="stealth"/>
            </a:ln>
          </p:spPr>
        </p:cxnSp>
        <p:sp>
          <p:nvSpPr>
            <p:cNvPr id="511" name="Google Shape;511;p81"/>
            <p:cNvSpPr txBox="1"/>
            <p:nvPr/>
          </p:nvSpPr>
          <p:spPr>
            <a:xfrm>
              <a:off x="3163888" y="825239"/>
              <a:ext cx="854075" cy="276936"/>
            </a:xfrm>
            <a:prstGeom prst="rect">
              <a:avLst/>
            </a:prstGeom>
            <a:noFill/>
            <a:ln>
              <a:noFill/>
            </a:ln>
          </p:spPr>
          <p:txBody>
            <a:bodyPr anchorCtr="0" anchor="t" bIns="39775" lIns="39775" spcFirstLastPara="1" rIns="39775" wrap="square" tIns="39775">
              <a:noAutofit/>
            </a:bodyPr>
            <a:lstStyle/>
            <a:p>
              <a:pPr indent="0" lvl="0" marL="0" marR="0" rtl="0" algn="l">
                <a:spcBef>
                  <a:spcPts val="0"/>
                </a:spcBef>
                <a:spcAft>
                  <a:spcPts val="0"/>
                </a:spcAft>
                <a:buNone/>
              </a:pPr>
              <a:r>
                <a:rPr lang="en-ID" sz="1400">
                  <a:solidFill>
                    <a:srgbClr val="000099"/>
                  </a:solidFill>
                  <a:latin typeface="Calibri"/>
                  <a:ea typeface="Calibri"/>
                  <a:cs typeface="Calibri"/>
                  <a:sym typeface="Calibri"/>
                </a:rPr>
                <a:t>    tax</a:t>
              </a:r>
              <a:endParaRPr/>
            </a:p>
          </p:txBody>
        </p:sp>
        <p:cxnSp>
          <p:nvCxnSpPr>
            <p:cNvPr id="512" name="Google Shape;512;p81"/>
            <p:cNvCxnSpPr/>
            <p:nvPr/>
          </p:nvCxnSpPr>
          <p:spPr>
            <a:xfrm flipH="1">
              <a:off x="482600" y="1728787"/>
              <a:ext cx="1749425" cy="6351"/>
            </a:xfrm>
            <a:prstGeom prst="straightConnector1">
              <a:avLst/>
            </a:prstGeom>
            <a:noFill/>
            <a:ln cap="flat" cmpd="sng" w="25400">
              <a:solidFill>
                <a:srgbClr val="000080"/>
              </a:solidFill>
              <a:prstDash val="dot"/>
              <a:round/>
              <a:headEnd len="sm" w="sm" type="none"/>
              <a:tailEnd len="sm" w="sm" type="none"/>
            </a:ln>
          </p:spPr>
        </p:cxnSp>
        <p:sp>
          <p:nvSpPr>
            <p:cNvPr id="513" name="Google Shape;513;p81"/>
            <p:cNvSpPr txBox="1"/>
            <p:nvPr/>
          </p:nvSpPr>
          <p:spPr>
            <a:xfrm>
              <a:off x="0" y="1550987"/>
              <a:ext cx="503238"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P2</a:t>
              </a:r>
              <a:endParaRPr/>
            </a:p>
          </p:txBody>
        </p:sp>
      </p:grpSp>
      <p:sp>
        <p:nvSpPr>
          <p:cNvPr id="514" name="Google Shape;514;p81"/>
          <p:cNvSpPr txBox="1"/>
          <p:nvPr/>
        </p:nvSpPr>
        <p:spPr>
          <a:xfrm rot="-5400000">
            <a:off x="5942367" y="1668107"/>
            <a:ext cx="647701" cy="276936"/>
          </a:xfrm>
          <a:prstGeom prst="rect">
            <a:avLst/>
          </a:prstGeom>
          <a:noFill/>
          <a:ln>
            <a:noFill/>
          </a:ln>
        </p:spPr>
        <p:txBody>
          <a:bodyPr anchorCtr="0" anchor="t" bIns="39775" lIns="39775" spcFirstLastPara="1" rIns="39775" wrap="square" tIns="39775">
            <a:noAutofit/>
          </a:bodyPr>
          <a:lstStyle/>
          <a:p>
            <a:pPr indent="0" lvl="0" marL="0" marR="0" rtl="0" algn="r">
              <a:spcBef>
                <a:spcPts val="0"/>
              </a:spcBef>
              <a:spcAft>
                <a:spcPts val="0"/>
              </a:spcAft>
              <a:buNone/>
            </a:pPr>
            <a:r>
              <a:rPr lang="en-ID" sz="1400">
                <a:solidFill>
                  <a:srgbClr val="000099"/>
                </a:solidFill>
                <a:latin typeface="Calibri"/>
                <a:ea typeface="Calibri"/>
                <a:cs typeface="Calibri"/>
                <a:sym typeface="Calibri"/>
              </a:rPr>
              <a:t>Price</a:t>
            </a:r>
            <a:endParaRPr/>
          </a:p>
        </p:txBody>
      </p:sp>
      <p:cxnSp>
        <p:nvCxnSpPr>
          <p:cNvPr id="515" name="Google Shape;515;p81"/>
          <p:cNvCxnSpPr/>
          <p:nvPr/>
        </p:nvCxnSpPr>
        <p:spPr>
          <a:xfrm flipH="1">
            <a:off x="8231611" y="4245852"/>
            <a:ext cx="385338" cy="18343"/>
          </a:xfrm>
          <a:prstGeom prst="straightConnector1">
            <a:avLst/>
          </a:prstGeom>
          <a:noFill/>
          <a:ln cap="flat" cmpd="sng" w="9525">
            <a:solidFill>
              <a:schemeClr val="dk1"/>
            </a:solidFill>
            <a:prstDash val="solid"/>
            <a:round/>
            <a:headEnd len="sm" w="sm" type="none"/>
            <a:tailEnd len="med" w="med" type="stealth"/>
          </a:ln>
        </p:spPr>
      </p:cxn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2"/>
          <p:cNvSpPr txBox="1"/>
          <p:nvPr/>
        </p:nvSpPr>
        <p:spPr>
          <a:xfrm>
            <a:off x="407987" y="404812"/>
            <a:ext cx="10929938" cy="125277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800">
                <a:solidFill>
                  <a:srgbClr val="FF0000"/>
                </a:solidFill>
                <a:latin typeface="Calibri"/>
                <a:ea typeface="Calibri"/>
                <a:cs typeface="Calibri"/>
                <a:sym typeface="Calibri"/>
              </a:rPr>
              <a:t>Indirect Taxes</a:t>
            </a:r>
            <a:endParaRPr/>
          </a:p>
          <a:p>
            <a:pPr indent="0" lvl="0" marL="0" marR="0" rtl="0" algn="l">
              <a:spcBef>
                <a:spcPts val="0"/>
              </a:spcBef>
              <a:spcAft>
                <a:spcPts val="0"/>
              </a:spcAft>
              <a:buNone/>
            </a:pPr>
            <a:r>
              <a:rPr lang="en-ID" sz="1700">
                <a:solidFill>
                  <a:schemeClr val="dk1"/>
                </a:solidFill>
                <a:latin typeface="Calibri"/>
                <a:ea typeface="Calibri"/>
                <a:cs typeface="Calibri"/>
                <a:sym typeface="Calibri"/>
              </a:rPr>
              <a:t>An indirect tax is one placed by the government on the producers of a particular good.</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Consumers will pay the tax </a:t>
            </a:r>
            <a:r>
              <a:rPr i="1" lang="en-ID" sz="1700">
                <a:solidFill>
                  <a:schemeClr val="dk1"/>
                </a:solidFill>
                <a:latin typeface="Calibri"/>
                <a:ea typeface="Calibri"/>
                <a:cs typeface="Calibri"/>
                <a:sym typeface="Calibri"/>
              </a:rPr>
              <a:t>indirectly</a:t>
            </a:r>
            <a:r>
              <a:rPr lang="en-ID" sz="1700">
                <a:solidFill>
                  <a:schemeClr val="dk1"/>
                </a:solidFill>
                <a:latin typeface="Calibri"/>
                <a:ea typeface="Calibri"/>
                <a:cs typeface="Calibri"/>
                <a:sym typeface="Calibri"/>
              </a:rPr>
              <a:t> through producers</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An indirect tax will be shared by both consumers and producers</a:t>
            </a:r>
            <a:endParaRPr/>
          </a:p>
        </p:txBody>
      </p:sp>
      <p:sp>
        <p:nvSpPr>
          <p:cNvPr id="521" name="Google Shape;521;p82"/>
          <p:cNvSpPr txBox="1"/>
          <p:nvPr/>
        </p:nvSpPr>
        <p:spPr>
          <a:xfrm>
            <a:off x="263525" y="1989137"/>
            <a:ext cx="5389563" cy="287837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rgbClr val="0000CC"/>
                </a:solidFill>
                <a:latin typeface="Calibri"/>
                <a:ea typeface="Calibri"/>
                <a:cs typeface="Calibri"/>
                <a:sym typeface="Calibri"/>
              </a:rPr>
              <a:t>The effect of an indirect tax on the market for a good: </a:t>
            </a:r>
            <a:r>
              <a:rPr b="0" lang="en-ID" sz="1700">
                <a:solidFill>
                  <a:srgbClr val="000000"/>
                </a:solidFill>
                <a:latin typeface="Calibri"/>
                <a:ea typeface="Calibri"/>
                <a:cs typeface="Calibri"/>
                <a:sym typeface="Calibri"/>
              </a:rPr>
              <a:t>Examine the market for pencils. </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Assume the government decides to place a $0.50 tax on pencil production to raise revenue to support the pen industry.</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 tax is an additional cost for pencil producers, so the supply of pencils decreases.</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Supply will shift UP by $0.50</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 price of pencils increases from $1.25 to $1.55.</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Once the tax is paid, pencil producers get to keep just $1.05</a:t>
            </a:r>
            <a:endParaRPr/>
          </a:p>
        </p:txBody>
      </p:sp>
      <p:grpSp>
        <p:nvGrpSpPr>
          <p:cNvPr id="522" name="Google Shape;522;p82"/>
          <p:cNvGrpSpPr/>
          <p:nvPr/>
        </p:nvGrpSpPr>
        <p:grpSpPr>
          <a:xfrm>
            <a:off x="5821362" y="2422523"/>
            <a:ext cx="5767391" cy="4290110"/>
            <a:chOff x="0" y="-1"/>
            <a:chExt cx="5767389" cy="4290108"/>
          </a:xfrm>
        </p:grpSpPr>
        <p:grpSp>
          <p:nvGrpSpPr>
            <p:cNvPr id="523" name="Google Shape;523;p82"/>
            <p:cNvGrpSpPr/>
            <p:nvPr/>
          </p:nvGrpSpPr>
          <p:grpSpPr>
            <a:xfrm>
              <a:off x="0" y="-1"/>
              <a:ext cx="5767389" cy="4290108"/>
              <a:chOff x="0" y="0"/>
              <a:chExt cx="5767388" cy="4290106"/>
            </a:xfrm>
          </p:grpSpPr>
          <p:sp>
            <p:nvSpPr>
              <p:cNvPr id="524" name="Google Shape;524;p82"/>
              <p:cNvSpPr txBox="1"/>
              <p:nvPr/>
            </p:nvSpPr>
            <p:spPr>
              <a:xfrm>
                <a:off x="1724025" y="0"/>
                <a:ext cx="2019301" cy="37523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ID" sz="2000">
                    <a:solidFill>
                      <a:srgbClr val="FF6820"/>
                    </a:solidFill>
                    <a:latin typeface="Calibri"/>
                    <a:ea typeface="Calibri"/>
                    <a:cs typeface="Calibri"/>
                    <a:sym typeface="Calibri"/>
                  </a:rPr>
                  <a:t>Pencil market</a:t>
                </a:r>
                <a:endParaRPr/>
              </a:p>
            </p:txBody>
          </p:sp>
          <p:cxnSp>
            <p:nvCxnSpPr>
              <p:cNvPr id="525" name="Google Shape;525;p82"/>
              <p:cNvCxnSpPr/>
              <p:nvPr/>
            </p:nvCxnSpPr>
            <p:spPr>
              <a:xfrm flipH="1">
                <a:off x="703262" y="234950"/>
                <a:ext cx="1" cy="3563938"/>
              </a:xfrm>
              <a:prstGeom prst="straightConnector1">
                <a:avLst/>
              </a:prstGeom>
              <a:noFill/>
              <a:ln cap="flat" cmpd="sng" w="38100">
                <a:solidFill>
                  <a:srgbClr val="000000"/>
                </a:solidFill>
                <a:prstDash val="solid"/>
                <a:round/>
                <a:headEnd len="sm" w="sm" type="none"/>
                <a:tailEnd len="sm" w="sm" type="none"/>
              </a:ln>
            </p:spPr>
          </p:cxnSp>
          <p:cxnSp>
            <p:nvCxnSpPr>
              <p:cNvPr id="526" name="Google Shape;526;p82"/>
              <p:cNvCxnSpPr/>
              <p:nvPr/>
            </p:nvCxnSpPr>
            <p:spPr>
              <a:xfrm>
                <a:off x="676275" y="3798887"/>
                <a:ext cx="4867276" cy="1"/>
              </a:xfrm>
              <a:prstGeom prst="straightConnector1">
                <a:avLst/>
              </a:prstGeom>
              <a:noFill/>
              <a:ln cap="flat" cmpd="sng" w="38100">
                <a:solidFill>
                  <a:srgbClr val="000000"/>
                </a:solidFill>
                <a:prstDash val="solid"/>
                <a:round/>
                <a:headEnd len="sm" w="sm" type="none"/>
                <a:tailEnd len="sm" w="sm" type="none"/>
              </a:ln>
            </p:spPr>
          </p:cxnSp>
          <p:cxnSp>
            <p:nvCxnSpPr>
              <p:cNvPr id="527" name="Google Shape;527;p82"/>
              <p:cNvCxnSpPr/>
              <p:nvPr/>
            </p:nvCxnSpPr>
            <p:spPr>
              <a:xfrm>
                <a:off x="1485900" y="327024"/>
                <a:ext cx="3276601" cy="3311527"/>
              </a:xfrm>
              <a:prstGeom prst="straightConnector1">
                <a:avLst/>
              </a:prstGeom>
              <a:noFill/>
              <a:ln cap="flat" cmpd="sng" w="38100">
                <a:solidFill>
                  <a:srgbClr val="0000FF"/>
                </a:solidFill>
                <a:prstDash val="solid"/>
                <a:round/>
                <a:headEnd len="sm" w="sm" type="none"/>
                <a:tailEnd len="sm" w="sm" type="none"/>
              </a:ln>
            </p:spPr>
          </p:cxnSp>
          <p:cxnSp>
            <p:nvCxnSpPr>
              <p:cNvPr id="528" name="Google Shape;528;p82"/>
              <p:cNvCxnSpPr/>
              <p:nvPr/>
            </p:nvCxnSpPr>
            <p:spPr>
              <a:xfrm flipH="1" rot="10800000">
                <a:off x="882650" y="463549"/>
                <a:ext cx="4140201" cy="3128964"/>
              </a:xfrm>
              <a:prstGeom prst="straightConnector1">
                <a:avLst/>
              </a:prstGeom>
              <a:noFill/>
              <a:ln cap="flat" cmpd="sng" w="38100">
                <a:solidFill>
                  <a:srgbClr val="32CD32"/>
                </a:solidFill>
                <a:prstDash val="solid"/>
                <a:round/>
                <a:headEnd len="sm" w="sm" type="none"/>
                <a:tailEnd len="sm" w="sm" type="none"/>
              </a:ln>
            </p:spPr>
          </p:cxnSp>
          <p:sp>
            <p:nvSpPr>
              <p:cNvPr id="529" name="Google Shape;529;p82"/>
              <p:cNvSpPr txBox="1"/>
              <p:nvPr/>
            </p:nvSpPr>
            <p:spPr>
              <a:xfrm>
                <a:off x="5078412" y="341312"/>
                <a:ext cx="561976"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rgbClr val="32CD32"/>
                    </a:solidFill>
                    <a:latin typeface="Calibri"/>
                    <a:ea typeface="Calibri"/>
                    <a:cs typeface="Calibri"/>
                    <a:sym typeface="Calibri"/>
                  </a:rPr>
                  <a:t>S</a:t>
                </a:r>
                <a:endParaRPr/>
              </a:p>
            </p:txBody>
          </p:sp>
          <p:sp>
            <p:nvSpPr>
              <p:cNvPr id="530" name="Google Shape;530;p82"/>
              <p:cNvSpPr txBox="1"/>
              <p:nvPr/>
            </p:nvSpPr>
            <p:spPr>
              <a:xfrm>
                <a:off x="4784725" y="3408362"/>
                <a:ext cx="617539" cy="41250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200">
                    <a:solidFill>
                      <a:srgbClr val="0000FF"/>
                    </a:solidFill>
                    <a:latin typeface="Calibri"/>
                    <a:ea typeface="Calibri"/>
                    <a:cs typeface="Calibri"/>
                    <a:sym typeface="Calibri"/>
                  </a:rPr>
                  <a:t>D</a:t>
                </a:r>
                <a:endParaRPr/>
              </a:p>
            </p:txBody>
          </p:sp>
          <p:sp>
            <p:nvSpPr>
              <p:cNvPr id="531" name="Google Shape;531;p82"/>
              <p:cNvSpPr txBox="1"/>
              <p:nvPr/>
            </p:nvSpPr>
            <p:spPr>
              <a:xfrm>
                <a:off x="5121278" y="3853037"/>
                <a:ext cx="646110" cy="4370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400">
                    <a:solidFill>
                      <a:schemeClr val="dk1"/>
                    </a:solidFill>
                    <a:latin typeface="Calibri"/>
                    <a:ea typeface="Calibri"/>
                    <a:cs typeface="Calibri"/>
                    <a:sym typeface="Calibri"/>
                  </a:rPr>
                  <a:t>Q</a:t>
                </a:r>
                <a:endParaRPr/>
              </a:p>
            </p:txBody>
          </p:sp>
          <p:sp>
            <p:nvSpPr>
              <p:cNvPr id="532" name="Google Shape;532;p82"/>
              <p:cNvSpPr txBox="1"/>
              <p:nvPr/>
            </p:nvSpPr>
            <p:spPr>
              <a:xfrm>
                <a:off x="289507" y="200716"/>
                <a:ext cx="589926" cy="4370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400">
                    <a:solidFill>
                      <a:schemeClr val="dk1"/>
                    </a:solidFill>
                    <a:latin typeface="Calibri"/>
                    <a:ea typeface="Calibri"/>
                    <a:cs typeface="Calibri"/>
                    <a:sym typeface="Calibri"/>
                  </a:rPr>
                  <a:t>P</a:t>
                </a:r>
                <a:endParaRPr/>
              </a:p>
            </p:txBody>
          </p:sp>
          <p:cxnSp>
            <p:nvCxnSpPr>
              <p:cNvPr id="533" name="Google Shape;533;p82"/>
              <p:cNvCxnSpPr/>
              <p:nvPr/>
            </p:nvCxnSpPr>
            <p:spPr>
              <a:xfrm flipH="1">
                <a:off x="3035299" y="1968500"/>
                <a:ext cx="1" cy="1800226"/>
              </a:xfrm>
              <a:prstGeom prst="straightConnector1">
                <a:avLst/>
              </a:prstGeom>
              <a:noFill/>
              <a:ln cap="flat" cmpd="sng" w="38100">
                <a:solidFill>
                  <a:srgbClr val="FFD700"/>
                </a:solidFill>
                <a:prstDash val="dash"/>
                <a:round/>
                <a:headEnd len="med" w="med" type="oval"/>
                <a:tailEnd len="med" w="med" type="oval"/>
              </a:ln>
            </p:spPr>
          </p:cxnSp>
          <p:sp>
            <p:nvSpPr>
              <p:cNvPr id="534" name="Google Shape;534;p82"/>
              <p:cNvSpPr txBox="1"/>
              <p:nvPr/>
            </p:nvSpPr>
            <p:spPr>
              <a:xfrm>
                <a:off x="2860675" y="3841749"/>
                <a:ext cx="730252"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Q</a:t>
                </a:r>
                <a:r>
                  <a:rPr baseline="-25000" lang="en-ID" sz="1900">
                    <a:solidFill>
                      <a:schemeClr val="dk1"/>
                    </a:solidFill>
                    <a:latin typeface="Calibri"/>
                    <a:ea typeface="Calibri"/>
                    <a:cs typeface="Calibri"/>
                    <a:sym typeface="Calibri"/>
                  </a:rPr>
                  <a:t>e</a:t>
                </a:r>
                <a:endParaRPr/>
              </a:p>
            </p:txBody>
          </p:sp>
          <p:cxnSp>
            <p:nvCxnSpPr>
              <p:cNvPr id="535" name="Google Shape;535;p82"/>
              <p:cNvCxnSpPr/>
              <p:nvPr/>
            </p:nvCxnSpPr>
            <p:spPr>
              <a:xfrm flipH="1" rot="10800000">
                <a:off x="1046162" y="361949"/>
                <a:ext cx="2852739" cy="2089151"/>
              </a:xfrm>
              <a:prstGeom prst="straightConnector1">
                <a:avLst/>
              </a:prstGeom>
              <a:noFill/>
              <a:ln cap="flat" cmpd="sng" w="38100">
                <a:solidFill>
                  <a:srgbClr val="FF0000"/>
                </a:solidFill>
                <a:prstDash val="solid"/>
                <a:round/>
                <a:headEnd len="sm" w="sm" type="none"/>
                <a:tailEnd len="sm" w="sm" type="none"/>
              </a:ln>
            </p:spPr>
          </p:cxnSp>
          <p:sp>
            <p:nvSpPr>
              <p:cNvPr id="536" name="Google Shape;536;p82"/>
              <p:cNvSpPr txBox="1"/>
              <p:nvPr/>
            </p:nvSpPr>
            <p:spPr>
              <a:xfrm>
                <a:off x="3941762" y="212724"/>
                <a:ext cx="927101"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rgbClr val="FF0000"/>
                    </a:solidFill>
                    <a:latin typeface="Calibri"/>
                    <a:ea typeface="Calibri"/>
                    <a:cs typeface="Calibri"/>
                    <a:sym typeface="Calibri"/>
                  </a:rPr>
                  <a:t>S</a:t>
                </a:r>
                <a:r>
                  <a:rPr baseline="-25000" lang="en-ID" sz="1900">
                    <a:solidFill>
                      <a:srgbClr val="FF0000"/>
                    </a:solidFill>
                    <a:latin typeface="Calibri"/>
                    <a:ea typeface="Calibri"/>
                    <a:cs typeface="Calibri"/>
                    <a:sym typeface="Calibri"/>
                  </a:rPr>
                  <a:t>+tax</a:t>
                </a:r>
                <a:endParaRPr/>
              </a:p>
            </p:txBody>
          </p:sp>
          <p:cxnSp>
            <p:nvCxnSpPr>
              <p:cNvPr id="537" name="Google Shape;537;p82"/>
              <p:cNvCxnSpPr/>
              <p:nvPr/>
            </p:nvCxnSpPr>
            <p:spPr>
              <a:xfrm rot="10800000">
                <a:off x="736600" y="1389062"/>
                <a:ext cx="1730376" cy="1"/>
              </a:xfrm>
              <a:prstGeom prst="straightConnector1">
                <a:avLst/>
              </a:prstGeom>
              <a:noFill/>
              <a:ln cap="flat" cmpd="sng" w="38100">
                <a:solidFill>
                  <a:srgbClr val="800080"/>
                </a:solidFill>
                <a:prstDash val="dash"/>
                <a:round/>
                <a:headEnd len="med" w="med" type="oval"/>
                <a:tailEnd len="med" w="med" type="oval"/>
              </a:ln>
            </p:spPr>
          </p:cxnSp>
          <p:cxnSp>
            <p:nvCxnSpPr>
              <p:cNvPr id="538" name="Google Shape;538;p82"/>
              <p:cNvCxnSpPr/>
              <p:nvPr/>
            </p:nvCxnSpPr>
            <p:spPr>
              <a:xfrm flipH="1">
                <a:off x="2486025" y="1397000"/>
                <a:ext cx="1" cy="2382839"/>
              </a:xfrm>
              <a:prstGeom prst="straightConnector1">
                <a:avLst/>
              </a:prstGeom>
              <a:noFill/>
              <a:ln cap="flat" cmpd="sng" w="38100">
                <a:solidFill>
                  <a:srgbClr val="800080"/>
                </a:solidFill>
                <a:prstDash val="dash"/>
                <a:round/>
                <a:headEnd len="med" w="med" type="oval"/>
                <a:tailEnd len="med" w="med" type="oval"/>
              </a:ln>
            </p:spPr>
          </p:cxnSp>
          <p:cxnSp>
            <p:nvCxnSpPr>
              <p:cNvPr id="539" name="Google Shape;539;p82"/>
              <p:cNvCxnSpPr/>
              <p:nvPr/>
            </p:nvCxnSpPr>
            <p:spPr>
              <a:xfrm rot="10800000">
                <a:off x="722312" y="2382838"/>
                <a:ext cx="1730376" cy="1"/>
              </a:xfrm>
              <a:prstGeom prst="straightConnector1">
                <a:avLst/>
              </a:prstGeom>
              <a:noFill/>
              <a:ln cap="flat" cmpd="sng" w="38100">
                <a:solidFill>
                  <a:srgbClr val="800080"/>
                </a:solidFill>
                <a:prstDash val="dash"/>
                <a:round/>
                <a:headEnd len="med" w="med" type="oval"/>
                <a:tailEnd len="med" w="med" type="oval"/>
              </a:ln>
            </p:spPr>
          </p:cxnSp>
          <p:sp>
            <p:nvSpPr>
              <p:cNvPr id="540" name="Google Shape;540;p82"/>
              <p:cNvSpPr txBox="1"/>
              <p:nvPr/>
            </p:nvSpPr>
            <p:spPr>
              <a:xfrm>
                <a:off x="0" y="2229618"/>
                <a:ext cx="814660" cy="33837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700">
                    <a:solidFill>
                      <a:schemeClr val="dk1"/>
                    </a:solidFill>
                    <a:latin typeface="Calibri"/>
                    <a:ea typeface="Calibri"/>
                    <a:cs typeface="Calibri"/>
                    <a:sym typeface="Calibri"/>
                  </a:rPr>
                  <a:t>1.05</a:t>
                </a:r>
                <a:endParaRPr/>
              </a:p>
            </p:txBody>
          </p:sp>
          <p:sp>
            <p:nvSpPr>
              <p:cNvPr id="541" name="Google Shape;541;p82"/>
              <p:cNvSpPr txBox="1"/>
              <p:nvPr/>
            </p:nvSpPr>
            <p:spPr>
              <a:xfrm>
                <a:off x="50799" y="1182687"/>
                <a:ext cx="871538"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1.55</a:t>
                </a:r>
                <a:endParaRPr/>
              </a:p>
            </p:txBody>
          </p:sp>
          <p:sp>
            <p:nvSpPr>
              <p:cNvPr id="542" name="Google Shape;542;p82"/>
              <p:cNvSpPr txBox="1"/>
              <p:nvPr/>
            </p:nvSpPr>
            <p:spPr>
              <a:xfrm>
                <a:off x="2298700" y="3863974"/>
                <a:ext cx="869951"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Q</a:t>
                </a:r>
                <a:r>
                  <a:rPr baseline="-25000" lang="en-ID" sz="1900">
                    <a:solidFill>
                      <a:schemeClr val="dk1"/>
                    </a:solidFill>
                    <a:latin typeface="Calibri"/>
                    <a:ea typeface="Calibri"/>
                    <a:cs typeface="Calibri"/>
                    <a:sym typeface="Calibri"/>
                  </a:rPr>
                  <a:t>tax</a:t>
                </a:r>
                <a:endParaRPr/>
              </a:p>
            </p:txBody>
          </p:sp>
          <p:sp>
            <p:nvSpPr>
              <p:cNvPr id="543" name="Google Shape;543;p82"/>
              <p:cNvSpPr txBox="1"/>
              <p:nvPr/>
            </p:nvSpPr>
            <p:spPr>
              <a:xfrm>
                <a:off x="3384550" y="1219199"/>
                <a:ext cx="1020763" cy="412501"/>
              </a:xfrm>
              <a:prstGeom prst="rect">
                <a:avLst/>
              </a:prstGeom>
              <a:solidFill>
                <a:srgbClr val="DBEFD4"/>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200">
                    <a:solidFill>
                      <a:srgbClr val="800080"/>
                    </a:solidFill>
                    <a:latin typeface="Calibri"/>
                    <a:ea typeface="Calibri"/>
                    <a:cs typeface="Calibri"/>
                    <a:sym typeface="Calibri"/>
                  </a:rPr>
                  <a:t>$0.50</a:t>
                </a:r>
                <a:endParaRPr/>
              </a:p>
            </p:txBody>
          </p:sp>
          <p:cxnSp>
            <p:nvCxnSpPr>
              <p:cNvPr id="544" name="Google Shape;544;p82"/>
              <p:cNvCxnSpPr/>
              <p:nvPr/>
            </p:nvCxnSpPr>
            <p:spPr>
              <a:xfrm rot="10800000">
                <a:off x="736600" y="1949450"/>
                <a:ext cx="2279652" cy="1"/>
              </a:xfrm>
              <a:prstGeom prst="straightConnector1">
                <a:avLst/>
              </a:prstGeom>
              <a:noFill/>
              <a:ln cap="flat" cmpd="sng" w="38100">
                <a:solidFill>
                  <a:srgbClr val="FFD700"/>
                </a:solidFill>
                <a:prstDash val="dash"/>
                <a:round/>
                <a:headEnd len="med" w="med" type="oval"/>
                <a:tailEnd len="med" w="med" type="oval"/>
              </a:ln>
            </p:spPr>
          </p:cxnSp>
          <p:sp>
            <p:nvSpPr>
              <p:cNvPr id="545" name="Google Shape;545;p82"/>
              <p:cNvSpPr txBox="1"/>
              <p:nvPr/>
            </p:nvSpPr>
            <p:spPr>
              <a:xfrm>
                <a:off x="0" y="1760537"/>
                <a:ext cx="871538"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1.25</a:t>
                </a:r>
                <a:endParaRPr/>
              </a:p>
            </p:txBody>
          </p:sp>
        </p:grpSp>
        <p:sp>
          <p:nvSpPr>
            <p:cNvPr id="546" name="Google Shape;546;p82"/>
            <p:cNvSpPr/>
            <p:nvPr/>
          </p:nvSpPr>
          <p:spPr>
            <a:xfrm>
              <a:off x="3035300" y="1006475"/>
              <a:ext cx="349250" cy="908051"/>
            </a:xfrm>
            <a:custGeom>
              <a:rect b="b" l="l" r="r" t="t"/>
              <a:pathLst>
                <a:path extrusionOk="0" h="21600" w="21600">
                  <a:moveTo>
                    <a:pt x="0" y="0"/>
                  </a:moveTo>
                  <a:cubicBezTo>
                    <a:pt x="5965" y="0"/>
                    <a:pt x="10800" y="310"/>
                    <a:pt x="10800" y="692"/>
                  </a:cubicBezTo>
                  <a:lnTo>
                    <a:pt x="10800" y="10108"/>
                  </a:lnTo>
                  <a:cubicBezTo>
                    <a:pt x="10800" y="10490"/>
                    <a:pt x="15635" y="10800"/>
                    <a:pt x="21600" y="10800"/>
                  </a:cubicBezTo>
                  <a:cubicBezTo>
                    <a:pt x="15635" y="10800"/>
                    <a:pt x="10800" y="11110"/>
                    <a:pt x="10800" y="11492"/>
                  </a:cubicBezTo>
                  <a:lnTo>
                    <a:pt x="10800" y="20908"/>
                  </a:lnTo>
                  <a:cubicBezTo>
                    <a:pt x="10800" y="21290"/>
                    <a:pt x="5965" y="21600"/>
                    <a:pt x="0" y="21600"/>
                  </a:cubicBezTo>
                </a:path>
              </a:pathLst>
            </a:custGeom>
            <a:noFill/>
            <a:ln cap="flat" cmpd="sng" w="19050">
              <a:solidFill>
                <a:srgbClr val="FF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nvSpPr>
        <p:spPr>
          <a:xfrm>
            <a:off x="672350" y="702225"/>
            <a:ext cx="10698000" cy="33864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2600"/>
              <a:t>Sales tax can be divided into general sales taxes applied to all goods and services and specific taxes on certain products, that the government wishes to reduce the consumption of.  Examples might include taxation placed on tobacco and alcohol products while some governments place taxes on luxury goods imported from overseas.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ID" sz="2600"/>
              <a:t>Research the goods and services that your government places a specific tax on and decide the likely motivation for the tax?</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Written and Voiced by Colin Leggett&#10;&#10;Weed, grass, Mary Jane, Woody Harrelson’s fall harvest; call it whatever you want, but we can all agree that marijuana is a hot button issue. Whether it should be legalized or not is a question more hotly debated than which Kardashian sister is the most useless. But before we all start waving a pot leaf flag and forcing our friends to listen to 3:11, we should probably ask ourselves:&#10;&#10;WHY SHOULDN’T MARIJUANA BE LEGAL?&#10;&#10;Currently the issue of marijuana legalization is under debate in Nevada, California, Arizona, Maine, Massachusetts, Rhode Island, Vermont, Ohio, Michigan and Connecticut, and is seriously being considered in Canada. Really? Those squares? Alright. Many optimistic stoners believe that legalization will become a reality. But will it even be reality? Whoa.&#10;&#10;Anyway, the argument against marijuana legalization that always pops up is, “who will think of the children?” And who better than alarmist baby boomers who must be wondering why their own kids don’t call anymore?&#10;&#10;The fact of the matter is, we need to keep pot out of the hands of minors. A simple way to do this would be to regulate marijuana in a similar fashion to alcohol, not allowing its sale to anyone under the age of 21. But of course that would require legalization, and we can’t have kids exposed to weed on store shelves. They’ll just have to keep stealing it from their parents. That is, if they even want to. Study after study has shown that marijuana use is dropping in teenagers, and that legalization does not necessarily increase use in young people, even if it would make them look as cool as Willie Nelson. &#10;&#10;Of course, marijuana legalization also has many other disadvantages. If the government taxed marijuana like it taxed alcohol and cigarettes, they would have so much extra revenue, they wouldn’t even know what to spend it on. What if they spent it on the wrong things? Could you live with that? It’s way too risky. I mean, look at Colorado: in 2015, they collected over 85 million dollars in tax revenue from marijuana alone. They made so much money, they had to start giving it back. How embarrassing!&#10;&#10;So perhaps its best to leave the production and sale of marijuana in the hands of criminals, and not cute cartoony criminals like the cookie crisp burglar. More like the kind that hang severed heads on road signs outside Mexico City. Now those are professionals. Besides, do you want to take this man’s livelihood away? Of course you don’t.&#10;&#10;Then again, if people are free to drink, free to smoke cigarettes, and free to eat KFC double downs at every meal, why can’t they be free to smoke marijuana? Because it’s illegal that’s why! And we have to respect all laws, especially when they make no sense. So maybe the world will change and we can all hotbox the atmosphere together, or maybe everything will stay the same, and we’ll just have to keep asking,&#10;&#10;WHY SHOULDN’T MARIJUANA BE LEGAL?" id="558" name="Google Shape;558;p84" title="Should Marijuana Be Legal? - Weed Legalization's Obvious Benefits">
            <a:hlinkClick r:id="rId3"/>
          </p:cNvPr>
          <p:cNvPicPr preferRelativeResize="0"/>
          <p:nvPr/>
        </p:nvPicPr>
        <p:blipFill>
          <a:blip r:embed="rId4">
            <a:alphaModFix/>
          </a:blip>
          <a:stretch>
            <a:fillRect/>
          </a:stretch>
        </p:blipFill>
        <p:spPr>
          <a:xfrm>
            <a:off x="2704225" y="195900"/>
            <a:ext cx="7387050" cy="554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5"/>
          <p:cNvSpPr txBox="1"/>
          <p:nvPr/>
        </p:nvSpPr>
        <p:spPr>
          <a:xfrm>
            <a:off x="246475" y="1174400"/>
            <a:ext cx="11004600" cy="25860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2600"/>
              <a:t>Now watch the following short video which argues that the production of marijuana should be legalised and then subject to a sales tax, just as cigarettes and alcohol are under the current law in America.  </a:t>
            </a:r>
            <a:endParaRPr sz="2600"/>
          </a:p>
          <a:p>
            <a:pPr indent="0" lvl="0" marL="0" rtl="0" algn="l">
              <a:spcBef>
                <a:spcPts val="0"/>
              </a:spcBef>
              <a:spcAft>
                <a:spcPts val="0"/>
              </a:spcAft>
              <a:buNone/>
            </a:pPr>
            <a:r>
              <a:rPr lang="en-ID" sz="2600"/>
              <a:t>Summarise the main arguments for and against the legalisation of this product?  Has the video in anyway changed you opinions on the merits of legalising the product?</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6"/>
          <p:cNvSpPr txBox="1"/>
          <p:nvPr/>
        </p:nvSpPr>
        <p:spPr>
          <a:xfrm>
            <a:off x="828000" y="468332"/>
            <a:ext cx="10698961" cy="181864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ID" sz="3700">
                <a:solidFill>
                  <a:schemeClr val="dk1"/>
                </a:solidFill>
                <a:latin typeface="Helvetica Neue"/>
                <a:ea typeface="Helvetica Neue"/>
                <a:cs typeface="Helvetica Neue"/>
                <a:sym typeface="Helvetica Neue"/>
              </a:rPr>
              <a:t>Subsidy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900"/>
              <a:buFont typeface="Helvetica Neue"/>
              <a:buChar char="•"/>
            </a:pPr>
            <a:r>
              <a:rPr lang="en-ID" sz="1900">
                <a:solidFill>
                  <a:schemeClr val="dk1"/>
                </a:solidFill>
                <a:latin typeface="Helvetica Neue"/>
                <a:ea typeface="Helvetica Neue"/>
                <a:cs typeface="Helvetica Neue"/>
                <a:sym typeface="Helvetica Neue"/>
              </a:rPr>
              <a:t>An amount of money paid by the government to producers or consumers per unit of output.</a:t>
            </a:r>
            <a:endParaRPr/>
          </a:p>
          <a:p>
            <a:pPr indent="-228600" lvl="0" marL="228600" marR="0" rtl="0" algn="l">
              <a:spcBef>
                <a:spcPts val="0"/>
              </a:spcBef>
              <a:spcAft>
                <a:spcPts val="0"/>
              </a:spcAft>
              <a:buClr>
                <a:schemeClr val="dk1"/>
              </a:buClr>
              <a:buSzPts val="1900"/>
              <a:buFont typeface="Helvetica Neue"/>
              <a:buChar char="•"/>
            </a:pPr>
            <a:r>
              <a:rPr lang="en-ID" sz="1900">
                <a:solidFill>
                  <a:schemeClr val="dk1"/>
                </a:solidFill>
                <a:latin typeface="Helvetica Neue"/>
                <a:ea typeface="Helvetica Neue"/>
                <a:cs typeface="Helvetica Neue"/>
                <a:sym typeface="Helvetica Neue"/>
              </a:rPr>
              <a:t>A subsidy has an opposite effect of a tax.</a:t>
            </a:r>
            <a:endParaRPr/>
          </a:p>
          <a:p>
            <a:pPr indent="-228600" lvl="0" marL="228600" marR="0" rtl="0" algn="l">
              <a:spcBef>
                <a:spcPts val="0"/>
              </a:spcBef>
              <a:spcAft>
                <a:spcPts val="0"/>
              </a:spcAft>
              <a:buClr>
                <a:schemeClr val="dk1"/>
              </a:buClr>
              <a:buSzPts val="1900"/>
              <a:buFont typeface="Helvetica Neue"/>
              <a:buChar char="•"/>
            </a:pPr>
            <a:r>
              <a:rPr lang="en-ID" sz="1900">
                <a:solidFill>
                  <a:schemeClr val="dk1"/>
                </a:solidFill>
                <a:latin typeface="Helvetica Neue"/>
                <a:ea typeface="Helvetica Neue"/>
                <a:cs typeface="Helvetica Neue"/>
                <a:sym typeface="Helvetica Neue"/>
              </a:rPr>
              <a:t>Subsidies may be regarded as negative indirect taxes.</a:t>
            </a:r>
            <a:endParaRPr/>
          </a:p>
        </p:txBody>
      </p:sp>
      <p:pic>
        <p:nvPicPr>
          <p:cNvPr descr="Image" id="570" name="Google Shape;570;p86"/>
          <p:cNvPicPr preferRelativeResize="0"/>
          <p:nvPr/>
        </p:nvPicPr>
        <p:blipFill rotWithShape="1">
          <a:blip r:embed="rId3">
            <a:alphaModFix/>
          </a:blip>
          <a:srcRect b="0" l="0" r="0" t="0"/>
          <a:stretch/>
        </p:blipFill>
        <p:spPr>
          <a:xfrm>
            <a:off x="6781800" y="3460750"/>
            <a:ext cx="5230673" cy="2235200"/>
          </a:xfrm>
          <a:prstGeom prst="rect">
            <a:avLst/>
          </a:prstGeom>
          <a:noFill/>
          <a:ln>
            <a:noFill/>
          </a:ln>
        </p:spPr>
      </p:pic>
      <p:pic>
        <p:nvPicPr>
          <p:cNvPr descr="Image" id="571" name="Google Shape;571;p86"/>
          <p:cNvPicPr preferRelativeResize="0"/>
          <p:nvPr/>
        </p:nvPicPr>
        <p:blipFill rotWithShape="1">
          <a:blip r:embed="rId4">
            <a:alphaModFix/>
          </a:blip>
          <a:srcRect b="0" l="0" r="0" t="0"/>
          <a:stretch/>
        </p:blipFill>
        <p:spPr>
          <a:xfrm>
            <a:off x="812800" y="3143250"/>
            <a:ext cx="4627164" cy="3410668"/>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0"/>
          <p:cNvPicPr preferRelativeResize="0"/>
          <p:nvPr/>
        </p:nvPicPr>
        <p:blipFill rotWithShape="1">
          <a:blip r:embed="rId3">
            <a:alphaModFix/>
          </a:blip>
          <a:srcRect b="0" l="0" r="0" t="0"/>
          <a:stretch/>
        </p:blipFill>
        <p:spPr>
          <a:xfrm>
            <a:off x="2667000" y="0"/>
            <a:ext cx="6858000" cy="6858000"/>
          </a:xfrm>
          <a:prstGeom prst="rect">
            <a:avLst/>
          </a:prstGeom>
          <a:noFill/>
          <a:ln>
            <a:noFill/>
          </a:ln>
        </p:spPr>
      </p:pic>
      <p:pic>
        <p:nvPicPr>
          <p:cNvPr id="340" name="Google Shape;340;p60"/>
          <p:cNvPicPr preferRelativeResize="0"/>
          <p:nvPr/>
        </p:nvPicPr>
        <p:blipFill rotWithShape="1">
          <a:blip r:embed="rId4">
            <a:alphaModFix/>
          </a:blip>
          <a:srcRect b="0" l="0" r="0" t="0"/>
          <a:stretch/>
        </p:blipFill>
        <p:spPr>
          <a:xfrm>
            <a:off x="2667000" y="0"/>
            <a:ext cx="6858000" cy="6858000"/>
          </a:xfrm>
          <a:prstGeom prst="rect">
            <a:avLst/>
          </a:prstGeom>
          <a:noFill/>
          <a:ln>
            <a:noFill/>
          </a:ln>
        </p:spPr>
      </p:pic>
      <p:pic>
        <p:nvPicPr>
          <p:cNvPr id="341" name="Google Shape;341;p60"/>
          <p:cNvPicPr preferRelativeResize="0"/>
          <p:nvPr/>
        </p:nvPicPr>
        <p:blipFill rotWithShape="1">
          <a:blip r:embed="rId5">
            <a:alphaModFix/>
          </a:blip>
          <a:srcRect b="0" l="0" r="0" t="0"/>
          <a:stretch/>
        </p:blipFill>
        <p:spPr>
          <a:xfrm>
            <a:off x="2667000" y="0"/>
            <a:ext cx="6858000" cy="6858000"/>
          </a:xfrm>
          <a:prstGeom prst="rect">
            <a:avLst/>
          </a:prstGeom>
          <a:noFill/>
          <a:ln>
            <a:noFill/>
          </a:ln>
        </p:spPr>
      </p:pic>
      <p:pic>
        <p:nvPicPr>
          <p:cNvPr id="342" name="Google Shape;342;p60"/>
          <p:cNvPicPr preferRelativeResize="0"/>
          <p:nvPr/>
        </p:nvPicPr>
        <p:blipFill rotWithShape="1">
          <a:blip r:embed="rId6">
            <a:alphaModFix/>
          </a:blip>
          <a:srcRect b="0" l="0" r="0" t="0"/>
          <a:stretch/>
        </p:blipFill>
        <p:spPr>
          <a:xfrm>
            <a:off x="2667000"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7"/>
          <p:cNvSpPr txBox="1"/>
          <p:nvPr/>
        </p:nvSpPr>
        <p:spPr>
          <a:xfrm>
            <a:off x="212608" y="3164769"/>
            <a:ext cx="3187190" cy="9094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can be used to increase revenues (and hence incomes) of producers. </a:t>
            </a:r>
            <a:endParaRPr/>
          </a:p>
        </p:txBody>
      </p:sp>
      <p:sp>
        <p:nvSpPr>
          <p:cNvPr id="577" name="Google Shape;577;p87"/>
          <p:cNvSpPr txBox="1"/>
          <p:nvPr/>
        </p:nvSpPr>
        <p:spPr>
          <a:xfrm>
            <a:off x="286327" y="551180"/>
            <a:ext cx="2517551" cy="14428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can be used to make certain goods (necessities) affordable to low-income consumers.</a:t>
            </a:r>
            <a:endParaRPr/>
          </a:p>
        </p:txBody>
      </p:sp>
      <p:sp>
        <p:nvSpPr>
          <p:cNvPr id="578" name="Google Shape;578;p87"/>
          <p:cNvSpPr txBox="1"/>
          <p:nvPr/>
        </p:nvSpPr>
        <p:spPr>
          <a:xfrm>
            <a:off x="9322296" y="328930"/>
            <a:ext cx="2828924" cy="17095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can be used to encourage production and consumption of particular goods and services that are believed to be desirable for consumers. </a:t>
            </a:r>
            <a:endParaRPr/>
          </a:p>
        </p:txBody>
      </p:sp>
      <p:sp>
        <p:nvSpPr>
          <p:cNvPr id="579" name="Google Shape;579;p87"/>
          <p:cNvSpPr txBox="1"/>
          <p:nvPr/>
        </p:nvSpPr>
        <p:spPr>
          <a:xfrm>
            <a:off x="9477984" y="2840919"/>
            <a:ext cx="2517550" cy="11761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can be used to support the growth of particular industries in an economy.</a:t>
            </a:r>
            <a:endParaRPr/>
          </a:p>
        </p:txBody>
      </p:sp>
      <p:sp>
        <p:nvSpPr>
          <p:cNvPr id="580" name="Google Shape;580;p87"/>
          <p:cNvSpPr txBox="1"/>
          <p:nvPr/>
        </p:nvSpPr>
        <p:spPr>
          <a:xfrm>
            <a:off x="9661638" y="4819508"/>
            <a:ext cx="2150242" cy="11761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can be used to encourage exports of particular goods.</a:t>
            </a:r>
            <a:endParaRPr/>
          </a:p>
        </p:txBody>
      </p:sp>
      <p:sp>
        <p:nvSpPr>
          <p:cNvPr id="581" name="Google Shape;581;p87"/>
          <p:cNvSpPr txBox="1"/>
          <p:nvPr/>
        </p:nvSpPr>
        <p:spPr>
          <a:xfrm>
            <a:off x="175630" y="5244958"/>
            <a:ext cx="4116907" cy="117616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lang="en-ID" sz="1800">
                <a:solidFill>
                  <a:schemeClr val="dk1"/>
                </a:solidFill>
                <a:latin typeface="Calibri"/>
                <a:ea typeface="Calibri"/>
                <a:cs typeface="Calibri"/>
                <a:sym typeface="Calibri"/>
              </a:rPr>
              <a:t>Subsidies are a method to improve the allocation of resources (reduce allocative inefficiencies) by correcting positive externalities. </a:t>
            </a:r>
            <a:endParaRPr/>
          </a:p>
        </p:txBody>
      </p:sp>
      <p:sp>
        <p:nvSpPr>
          <p:cNvPr id="582" name="Google Shape;582;p87"/>
          <p:cNvSpPr txBox="1"/>
          <p:nvPr/>
        </p:nvSpPr>
        <p:spPr>
          <a:xfrm>
            <a:off x="4380437" y="3148004"/>
            <a:ext cx="4116907" cy="942992"/>
          </a:xfrm>
          <a:prstGeom prst="rect">
            <a:avLst/>
          </a:prstGeom>
          <a:noFill/>
          <a:ln cap="flat" cmpd="sng" w="25400">
            <a:solidFill>
              <a:srgbClr val="000000"/>
            </a:solidFill>
            <a:prstDash val="solid"/>
            <a:miter lim="400000"/>
            <a:headEnd len="sm" w="sm" type="none"/>
            <a:tailEnd len="sm" w="sm" type="none"/>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2900">
                <a:solidFill>
                  <a:srgbClr val="3C8E99"/>
                </a:solidFill>
                <a:latin typeface="Calibri"/>
                <a:ea typeface="Calibri"/>
                <a:cs typeface="Calibri"/>
                <a:sym typeface="Calibri"/>
              </a:rPr>
              <a:t>Why governments grant subsidies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8"/>
          <p:cNvSpPr txBox="1"/>
          <p:nvPr>
            <p:ph idx="4294967295" type="body"/>
          </p:nvPr>
        </p:nvSpPr>
        <p:spPr>
          <a:xfrm>
            <a:off x="334962" y="404812"/>
            <a:ext cx="11664951" cy="4751388"/>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900"/>
              <a:buNone/>
            </a:pPr>
            <a:r>
              <a:rPr b="1" lang="en-ID" u="sng"/>
              <a:t>Government Intervention</a:t>
            </a:r>
            <a:endParaRPr/>
          </a:p>
          <a:p>
            <a:pPr indent="0" lvl="0" marL="0" rtl="0" algn="l">
              <a:lnSpc>
                <a:spcPct val="90000"/>
              </a:lnSpc>
              <a:spcBef>
                <a:spcPts val="1400"/>
              </a:spcBef>
              <a:spcAft>
                <a:spcPts val="0"/>
              </a:spcAft>
              <a:buSzPts val="1900"/>
              <a:buNone/>
            </a:pPr>
            <a:r>
              <a:rPr b="1" lang="en-ID" u="sng"/>
              <a:t>Subsidies</a:t>
            </a:r>
            <a:endParaRPr/>
          </a:p>
          <a:p>
            <a:pPr indent="0" lvl="0" marL="0" rtl="0" algn="l">
              <a:lnSpc>
                <a:spcPct val="90000"/>
              </a:lnSpc>
              <a:spcBef>
                <a:spcPts val="1400"/>
              </a:spcBef>
              <a:spcAft>
                <a:spcPts val="0"/>
              </a:spcAft>
              <a:buSzPts val="1999"/>
              <a:buNone/>
            </a:pPr>
            <a:r>
              <a:rPr lang="en-ID" sz="1999">
                <a:solidFill>
                  <a:srgbClr val="3F3F3F"/>
                </a:solidFill>
                <a:latin typeface="Calibri"/>
                <a:ea typeface="Calibri"/>
                <a:cs typeface="Calibri"/>
                <a:sym typeface="Calibri"/>
              </a:rPr>
              <a:t>Different Types of Producer Subsidy</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A guaranteed payment on the factor cost of a product – e.g. a guaranteed minimum price offered to farmers such as under the old-style Common Agricultural Policy (CAP).</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An input subsidy which subsidises the cost of inputs used in production – e.g. an employment subsidy for taking on more workers.</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Government grants to cover losses made by a business – e.g. a grant given to cover losses in the railway industry or a loss-making airline.</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Bail-outs e.g. for financial organisations in the wake of the credit crunch</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Financial assistance (loans and grants) for businesses setting up in areas of high unemployment – e.g. as part of a regional policy designed to boost employment.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idx="4294967295" type="body"/>
          </p:nvPr>
        </p:nvSpPr>
        <p:spPr>
          <a:xfrm>
            <a:off x="263525" y="333375"/>
            <a:ext cx="11520488" cy="5903913"/>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900"/>
              <a:buNone/>
            </a:pPr>
            <a:r>
              <a:rPr b="1" lang="en-ID" u="sng"/>
              <a:t>Government Intervention</a:t>
            </a:r>
            <a:endParaRPr/>
          </a:p>
          <a:p>
            <a:pPr indent="0" lvl="0" marL="0" rtl="0" algn="l">
              <a:lnSpc>
                <a:spcPct val="90000"/>
              </a:lnSpc>
              <a:spcBef>
                <a:spcPts val="1400"/>
              </a:spcBef>
              <a:spcAft>
                <a:spcPts val="0"/>
              </a:spcAft>
              <a:buSzPts val="1900"/>
              <a:buNone/>
            </a:pPr>
            <a:r>
              <a:rPr b="1" lang="en-ID" u="sng"/>
              <a:t>Subsidies</a:t>
            </a:r>
            <a:endParaRPr/>
          </a:p>
          <a:p>
            <a:pPr indent="0" lvl="0" marL="0" rtl="0" algn="l">
              <a:lnSpc>
                <a:spcPct val="90000"/>
              </a:lnSpc>
              <a:spcBef>
                <a:spcPts val="1400"/>
              </a:spcBef>
              <a:spcAft>
                <a:spcPts val="0"/>
              </a:spcAft>
              <a:buSzPts val="1999"/>
              <a:buNone/>
            </a:pPr>
            <a:r>
              <a:rPr lang="en-ID" sz="1999">
                <a:solidFill>
                  <a:srgbClr val="3F3F3F"/>
                </a:solidFill>
                <a:latin typeface="Calibri"/>
                <a:ea typeface="Calibri"/>
                <a:cs typeface="Calibri"/>
                <a:sym typeface="Calibri"/>
              </a:rPr>
              <a:t>Economic and Social Justifications </a:t>
            </a:r>
            <a:r>
              <a:rPr b="1" lang="en-ID" u="sng"/>
              <a:t>for Subsidies</a:t>
            </a:r>
            <a:endParaRPr/>
          </a:p>
          <a:p>
            <a:pPr indent="0" lvl="0" marL="0" rtl="0" algn="l">
              <a:lnSpc>
                <a:spcPct val="90000"/>
              </a:lnSpc>
              <a:spcBef>
                <a:spcPts val="1400"/>
              </a:spcBef>
              <a:spcAft>
                <a:spcPts val="0"/>
              </a:spcAft>
              <a:buSzPts val="1999"/>
              <a:buNone/>
            </a:pPr>
            <a:r>
              <a:rPr lang="en-ID" sz="1999">
                <a:solidFill>
                  <a:srgbClr val="3F3F3F"/>
                </a:solidFill>
                <a:latin typeface="Calibri"/>
                <a:ea typeface="Calibri"/>
                <a:cs typeface="Calibri"/>
                <a:sym typeface="Calibri"/>
              </a:rPr>
              <a:t>Why might the government be justified in providing financial assistance to producers in certain markets and industries? How valid are the arguments for government subsidies?</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To keep prices down and control inflation – in the last couple of years several countries have been offering fuel subsidies to consumers and businesses in the wake of the steep increase in world crude oil prices.</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To encourage consumption of merit goods and services which are said to generate positive externalities (increased social benefits). Examples might include subsidies for investment in environmental goods and services.</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Reduce the cost of capital investment projects – which might help to stimulate economic growth by increasing long-run aggregate supply.</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Subsidies to slow-down the process of long term decline in an industry e.g. fishing or mining</a:t>
            </a:r>
            <a:endParaRPr/>
          </a:p>
          <a:p>
            <a:pPr indent="-126936" lvl="0" marL="0" rtl="0" algn="l">
              <a:lnSpc>
                <a:spcPct val="90000"/>
              </a:lnSpc>
              <a:spcBef>
                <a:spcPts val="1400"/>
              </a:spcBef>
              <a:spcAft>
                <a:spcPts val="0"/>
              </a:spcAft>
              <a:buSzPts val="1999"/>
              <a:buFont typeface="Calibri"/>
              <a:buChar char="▪"/>
            </a:pPr>
            <a:r>
              <a:rPr lang="en-ID" sz="1999">
                <a:solidFill>
                  <a:srgbClr val="3F3F3F"/>
                </a:solidFill>
                <a:latin typeface="Calibri"/>
                <a:ea typeface="Calibri"/>
                <a:cs typeface="Calibri"/>
                <a:sym typeface="Calibri"/>
              </a:rPr>
              <a:t>Subsidies to boost demand for industries during a recession e.g. the car scrappage scheme</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0"/>
          <p:cNvSpPr txBox="1"/>
          <p:nvPr/>
        </p:nvSpPr>
        <p:spPr>
          <a:xfrm>
            <a:off x="334962" y="476250"/>
            <a:ext cx="10929938" cy="89260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800">
                <a:solidFill>
                  <a:srgbClr val="FF0000"/>
                </a:solidFill>
                <a:latin typeface="Calibri"/>
                <a:ea typeface="Calibri"/>
                <a:cs typeface="Calibri"/>
                <a:sym typeface="Calibri"/>
              </a:rPr>
              <a:t>Per-unit Subsidies </a:t>
            </a:r>
            <a:endParaRPr/>
          </a:p>
        </p:txBody>
      </p:sp>
      <p:grpSp>
        <p:nvGrpSpPr>
          <p:cNvPr id="598" name="Google Shape;598;p90"/>
          <p:cNvGrpSpPr/>
          <p:nvPr/>
        </p:nvGrpSpPr>
        <p:grpSpPr>
          <a:xfrm>
            <a:off x="5821362" y="2422523"/>
            <a:ext cx="5767391" cy="4290110"/>
            <a:chOff x="0" y="-1"/>
            <a:chExt cx="5767389" cy="4290108"/>
          </a:xfrm>
        </p:grpSpPr>
        <p:grpSp>
          <p:nvGrpSpPr>
            <p:cNvPr id="599" name="Google Shape;599;p90"/>
            <p:cNvGrpSpPr/>
            <p:nvPr/>
          </p:nvGrpSpPr>
          <p:grpSpPr>
            <a:xfrm>
              <a:off x="0" y="-1"/>
              <a:ext cx="5767389" cy="4290108"/>
              <a:chOff x="0" y="0"/>
              <a:chExt cx="5767388" cy="4290106"/>
            </a:xfrm>
          </p:grpSpPr>
          <p:sp>
            <p:nvSpPr>
              <p:cNvPr id="600" name="Google Shape;600;p90"/>
              <p:cNvSpPr txBox="1"/>
              <p:nvPr/>
            </p:nvSpPr>
            <p:spPr>
              <a:xfrm>
                <a:off x="1724025" y="0"/>
                <a:ext cx="2019301" cy="375231"/>
              </a:xfrm>
              <a:prstGeom prst="rect">
                <a:avLst/>
              </a:prstGeom>
              <a:noFill/>
              <a:ln>
                <a:noFill/>
              </a:ln>
            </p:spPr>
            <p:txBody>
              <a:bodyPr anchorCtr="0" anchor="t" bIns="45700" lIns="45700" spcFirstLastPara="1" rIns="45700" wrap="square" tIns="45700">
                <a:noAutofit/>
              </a:bodyPr>
              <a:lstStyle/>
              <a:p>
                <a:pPr indent="0" lvl="0" marL="0" marR="0" rtl="0" algn="ctr">
                  <a:spcBef>
                    <a:spcPts val="0"/>
                  </a:spcBef>
                  <a:spcAft>
                    <a:spcPts val="0"/>
                  </a:spcAft>
                  <a:buNone/>
                </a:pPr>
                <a:r>
                  <a:rPr b="1" lang="en-ID" sz="2000">
                    <a:solidFill>
                      <a:srgbClr val="FF6820"/>
                    </a:solidFill>
                    <a:latin typeface="Calibri"/>
                    <a:ea typeface="Calibri"/>
                    <a:cs typeface="Calibri"/>
                    <a:sym typeface="Calibri"/>
                  </a:rPr>
                  <a:t>Pen market</a:t>
                </a:r>
                <a:endParaRPr/>
              </a:p>
            </p:txBody>
          </p:sp>
          <p:cxnSp>
            <p:nvCxnSpPr>
              <p:cNvPr id="601" name="Google Shape;601;p90"/>
              <p:cNvCxnSpPr/>
              <p:nvPr/>
            </p:nvCxnSpPr>
            <p:spPr>
              <a:xfrm flipH="1">
                <a:off x="703262" y="234950"/>
                <a:ext cx="1" cy="3563938"/>
              </a:xfrm>
              <a:prstGeom prst="straightConnector1">
                <a:avLst/>
              </a:prstGeom>
              <a:noFill/>
              <a:ln cap="flat" cmpd="sng" w="38100">
                <a:solidFill>
                  <a:srgbClr val="000000"/>
                </a:solidFill>
                <a:prstDash val="solid"/>
                <a:round/>
                <a:headEnd len="sm" w="sm" type="none"/>
                <a:tailEnd len="sm" w="sm" type="none"/>
              </a:ln>
            </p:spPr>
          </p:cxnSp>
          <p:cxnSp>
            <p:nvCxnSpPr>
              <p:cNvPr id="602" name="Google Shape;602;p90"/>
              <p:cNvCxnSpPr/>
              <p:nvPr/>
            </p:nvCxnSpPr>
            <p:spPr>
              <a:xfrm>
                <a:off x="676275" y="3798887"/>
                <a:ext cx="4867277" cy="1"/>
              </a:xfrm>
              <a:prstGeom prst="straightConnector1">
                <a:avLst/>
              </a:prstGeom>
              <a:noFill/>
              <a:ln cap="flat" cmpd="sng" w="38100">
                <a:solidFill>
                  <a:srgbClr val="000000"/>
                </a:solidFill>
                <a:prstDash val="solid"/>
                <a:round/>
                <a:headEnd len="sm" w="sm" type="none"/>
                <a:tailEnd len="sm" w="sm" type="none"/>
              </a:ln>
            </p:spPr>
          </p:cxnSp>
          <p:cxnSp>
            <p:nvCxnSpPr>
              <p:cNvPr id="603" name="Google Shape;603;p90"/>
              <p:cNvCxnSpPr/>
              <p:nvPr/>
            </p:nvCxnSpPr>
            <p:spPr>
              <a:xfrm>
                <a:off x="1485900" y="327024"/>
                <a:ext cx="3276601" cy="3311527"/>
              </a:xfrm>
              <a:prstGeom prst="straightConnector1">
                <a:avLst/>
              </a:prstGeom>
              <a:noFill/>
              <a:ln cap="flat" cmpd="sng" w="38100">
                <a:solidFill>
                  <a:srgbClr val="0000FF"/>
                </a:solidFill>
                <a:prstDash val="solid"/>
                <a:round/>
                <a:headEnd len="sm" w="sm" type="none"/>
                <a:tailEnd len="sm" w="sm" type="none"/>
              </a:ln>
            </p:spPr>
          </p:cxnSp>
          <p:cxnSp>
            <p:nvCxnSpPr>
              <p:cNvPr id="604" name="Google Shape;604;p90"/>
              <p:cNvCxnSpPr/>
              <p:nvPr/>
            </p:nvCxnSpPr>
            <p:spPr>
              <a:xfrm flipH="1" rot="10800000">
                <a:off x="882650" y="463549"/>
                <a:ext cx="4140201" cy="3128964"/>
              </a:xfrm>
              <a:prstGeom prst="straightConnector1">
                <a:avLst/>
              </a:prstGeom>
              <a:noFill/>
              <a:ln cap="flat" cmpd="sng" w="38100">
                <a:solidFill>
                  <a:srgbClr val="32CD32"/>
                </a:solidFill>
                <a:prstDash val="solid"/>
                <a:round/>
                <a:headEnd len="sm" w="sm" type="none"/>
                <a:tailEnd len="sm" w="sm" type="none"/>
              </a:ln>
            </p:spPr>
          </p:cxnSp>
          <p:sp>
            <p:nvSpPr>
              <p:cNvPr id="605" name="Google Shape;605;p90"/>
              <p:cNvSpPr txBox="1"/>
              <p:nvPr/>
            </p:nvSpPr>
            <p:spPr>
              <a:xfrm>
                <a:off x="5078412" y="341312"/>
                <a:ext cx="561976"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rgbClr val="32CD32"/>
                    </a:solidFill>
                    <a:latin typeface="Calibri"/>
                    <a:ea typeface="Calibri"/>
                    <a:cs typeface="Calibri"/>
                    <a:sym typeface="Calibri"/>
                  </a:rPr>
                  <a:t>S</a:t>
                </a:r>
                <a:endParaRPr/>
              </a:p>
            </p:txBody>
          </p:sp>
          <p:sp>
            <p:nvSpPr>
              <p:cNvPr id="606" name="Google Shape;606;p90"/>
              <p:cNvSpPr txBox="1"/>
              <p:nvPr/>
            </p:nvSpPr>
            <p:spPr>
              <a:xfrm>
                <a:off x="4784725" y="3408362"/>
                <a:ext cx="617539" cy="412501"/>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200">
                    <a:solidFill>
                      <a:srgbClr val="0000FF"/>
                    </a:solidFill>
                    <a:latin typeface="Calibri"/>
                    <a:ea typeface="Calibri"/>
                    <a:cs typeface="Calibri"/>
                    <a:sym typeface="Calibri"/>
                  </a:rPr>
                  <a:t>D</a:t>
                </a:r>
                <a:endParaRPr/>
              </a:p>
            </p:txBody>
          </p:sp>
          <p:sp>
            <p:nvSpPr>
              <p:cNvPr id="607" name="Google Shape;607;p90"/>
              <p:cNvSpPr txBox="1"/>
              <p:nvPr/>
            </p:nvSpPr>
            <p:spPr>
              <a:xfrm>
                <a:off x="5121278" y="3853037"/>
                <a:ext cx="646110" cy="4370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400">
                    <a:solidFill>
                      <a:schemeClr val="dk1"/>
                    </a:solidFill>
                    <a:latin typeface="Calibri"/>
                    <a:ea typeface="Calibri"/>
                    <a:cs typeface="Calibri"/>
                    <a:sym typeface="Calibri"/>
                  </a:rPr>
                  <a:t>Q</a:t>
                </a:r>
                <a:endParaRPr/>
              </a:p>
            </p:txBody>
          </p:sp>
          <p:sp>
            <p:nvSpPr>
              <p:cNvPr id="608" name="Google Shape;608;p90"/>
              <p:cNvSpPr txBox="1"/>
              <p:nvPr/>
            </p:nvSpPr>
            <p:spPr>
              <a:xfrm>
                <a:off x="289507" y="200716"/>
                <a:ext cx="589926" cy="437069"/>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400">
                    <a:solidFill>
                      <a:schemeClr val="dk1"/>
                    </a:solidFill>
                    <a:latin typeface="Calibri"/>
                    <a:ea typeface="Calibri"/>
                    <a:cs typeface="Calibri"/>
                    <a:sym typeface="Calibri"/>
                  </a:rPr>
                  <a:t>P</a:t>
                </a:r>
                <a:endParaRPr/>
              </a:p>
            </p:txBody>
          </p:sp>
          <p:cxnSp>
            <p:nvCxnSpPr>
              <p:cNvPr id="609" name="Google Shape;609;p90"/>
              <p:cNvCxnSpPr/>
              <p:nvPr/>
            </p:nvCxnSpPr>
            <p:spPr>
              <a:xfrm flipH="1">
                <a:off x="3035299" y="1968500"/>
                <a:ext cx="1" cy="1800226"/>
              </a:xfrm>
              <a:prstGeom prst="straightConnector1">
                <a:avLst/>
              </a:prstGeom>
              <a:noFill/>
              <a:ln cap="flat" cmpd="sng" w="38100">
                <a:solidFill>
                  <a:srgbClr val="FFD700"/>
                </a:solidFill>
                <a:prstDash val="dash"/>
                <a:round/>
                <a:headEnd len="med" w="med" type="oval"/>
                <a:tailEnd len="med" w="med" type="oval"/>
              </a:ln>
            </p:spPr>
          </p:cxnSp>
          <p:sp>
            <p:nvSpPr>
              <p:cNvPr id="610" name="Google Shape;610;p90"/>
              <p:cNvSpPr txBox="1"/>
              <p:nvPr/>
            </p:nvSpPr>
            <p:spPr>
              <a:xfrm>
                <a:off x="2860675" y="3841749"/>
                <a:ext cx="730252"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Q</a:t>
                </a:r>
                <a:r>
                  <a:rPr baseline="-25000" lang="en-ID" sz="1900">
                    <a:solidFill>
                      <a:schemeClr val="dk1"/>
                    </a:solidFill>
                    <a:latin typeface="Calibri"/>
                    <a:ea typeface="Calibri"/>
                    <a:cs typeface="Calibri"/>
                    <a:sym typeface="Calibri"/>
                  </a:rPr>
                  <a:t>e</a:t>
                </a:r>
                <a:endParaRPr/>
              </a:p>
            </p:txBody>
          </p:sp>
          <p:cxnSp>
            <p:nvCxnSpPr>
              <p:cNvPr id="611" name="Google Shape;611;p90"/>
              <p:cNvCxnSpPr/>
              <p:nvPr/>
            </p:nvCxnSpPr>
            <p:spPr>
              <a:xfrm flipH="1" rot="10800000">
                <a:off x="1939925" y="1660524"/>
                <a:ext cx="2852738" cy="2089151"/>
              </a:xfrm>
              <a:prstGeom prst="straightConnector1">
                <a:avLst/>
              </a:prstGeom>
              <a:noFill/>
              <a:ln cap="flat" cmpd="sng" w="38100">
                <a:solidFill>
                  <a:srgbClr val="FF0000"/>
                </a:solidFill>
                <a:prstDash val="solid"/>
                <a:round/>
                <a:headEnd len="sm" w="sm" type="none"/>
                <a:tailEnd len="sm" w="sm" type="none"/>
              </a:ln>
            </p:spPr>
          </p:cxnSp>
          <p:sp>
            <p:nvSpPr>
              <p:cNvPr id="612" name="Google Shape;612;p90"/>
              <p:cNvSpPr txBox="1"/>
              <p:nvPr/>
            </p:nvSpPr>
            <p:spPr>
              <a:xfrm>
                <a:off x="4495800" y="1189037"/>
                <a:ext cx="1047751"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rgbClr val="FF0000"/>
                    </a:solidFill>
                    <a:latin typeface="Calibri"/>
                    <a:ea typeface="Calibri"/>
                    <a:cs typeface="Calibri"/>
                    <a:sym typeface="Calibri"/>
                  </a:rPr>
                  <a:t>S</a:t>
                </a:r>
                <a:r>
                  <a:rPr baseline="-25000" lang="en-ID" sz="1900">
                    <a:solidFill>
                      <a:srgbClr val="FF0000"/>
                    </a:solidFill>
                    <a:latin typeface="Calibri"/>
                    <a:ea typeface="Calibri"/>
                    <a:cs typeface="Calibri"/>
                    <a:sym typeface="Calibri"/>
                  </a:rPr>
                  <a:t>+subsidy</a:t>
                </a:r>
                <a:endParaRPr/>
              </a:p>
            </p:txBody>
          </p:sp>
          <p:cxnSp>
            <p:nvCxnSpPr>
              <p:cNvPr id="613" name="Google Shape;613;p90"/>
              <p:cNvCxnSpPr/>
              <p:nvPr/>
            </p:nvCxnSpPr>
            <p:spPr>
              <a:xfrm rot="10800000">
                <a:off x="736600" y="1554162"/>
                <a:ext cx="2835277" cy="1"/>
              </a:xfrm>
              <a:prstGeom prst="straightConnector1">
                <a:avLst/>
              </a:prstGeom>
              <a:noFill/>
              <a:ln cap="flat" cmpd="sng" w="38100">
                <a:solidFill>
                  <a:srgbClr val="800080"/>
                </a:solidFill>
                <a:prstDash val="dash"/>
                <a:round/>
                <a:headEnd len="med" w="med" type="oval"/>
                <a:tailEnd len="med" w="med" type="oval"/>
              </a:ln>
            </p:spPr>
          </p:cxnSp>
          <p:cxnSp>
            <p:nvCxnSpPr>
              <p:cNvPr id="614" name="Google Shape;614;p90"/>
              <p:cNvCxnSpPr/>
              <p:nvPr/>
            </p:nvCxnSpPr>
            <p:spPr>
              <a:xfrm flipH="1">
                <a:off x="3567112" y="1573212"/>
                <a:ext cx="1" cy="2206626"/>
              </a:xfrm>
              <a:prstGeom prst="straightConnector1">
                <a:avLst/>
              </a:prstGeom>
              <a:noFill/>
              <a:ln cap="flat" cmpd="sng" w="38100">
                <a:solidFill>
                  <a:srgbClr val="800080"/>
                </a:solidFill>
                <a:prstDash val="dash"/>
                <a:round/>
                <a:headEnd len="med" w="med" type="oval"/>
                <a:tailEnd len="med" w="med" type="oval"/>
              </a:ln>
            </p:spPr>
          </p:cxnSp>
          <p:cxnSp>
            <p:nvCxnSpPr>
              <p:cNvPr id="615" name="Google Shape;615;p90"/>
              <p:cNvCxnSpPr/>
              <p:nvPr/>
            </p:nvCxnSpPr>
            <p:spPr>
              <a:xfrm rot="10800000">
                <a:off x="722311" y="2470324"/>
                <a:ext cx="2917828" cy="26641"/>
              </a:xfrm>
              <a:prstGeom prst="straightConnector1">
                <a:avLst/>
              </a:prstGeom>
              <a:noFill/>
              <a:ln cap="flat" cmpd="sng" w="38100">
                <a:solidFill>
                  <a:srgbClr val="800080"/>
                </a:solidFill>
                <a:prstDash val="dash"/>
                <a:round/>
                <a:headEnd len="med" w="med" type="oval"/>
                <a:tailEnd len="med" w="med" type="oval"/>
              </a:ln>
            </p:spPr>
          </p:cxnSp>
          <p:sp>
            <p:nvSpPr>
              <p:cNvPr id="616" name="Google Shape;616;p90"/>
              <p:cNvSpPr txBox="1"/>
              <p:nvPr/>
            </p:nvSpPr>
            <p:spPr>
              <a:xfrm>
                <a:off x="8429" y="2229618"/>
                <a:ext cx="814660" cy="338378"/>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700">
                    <a:solidFill>
                      <a:schemeClr val="dk1"/>
                    </a:solidFill>
                    <a:latin typeface="Calibri"/>
                    <a:ea typeface="Calibri"/>
                    <a:cs typeface="Calibri"/>
                    <a:sym typeface="Calibri"/>
                  </a:rPr>
                  <a:t>1.70</a:t>
                </a:r>
                <a:endParaRPr/>
              </a:p>
            </p:txBody>
          </p:sp>
          <p:sp>
            <p:nvSpPr>
              <p:cNvPr id="617" name="Google Shape;617;p90"/>
              <p:cNvSpPr txBox="1"/>
              <p:nvPr/>
            </p:nvSpPr>
            <p:spPr>
              <a:xfrm>
                <a:off x="0" y="1331912"/>
                <a:ext cx="871538"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2.20</a:t>
                </a:r>
                <a:endParaRPr/>
              </a:p>
            </p:txBody>
          </p:sp>
          <p:sp>
            <p:nvSpPr>
              <p:cNvPr id="618" name="Google Shape;618;p90"/>
              <p:cNvSpPr txBox="1"/>
              <p:nvPr/>
            </p:nvSpPr>
            <p:spPr>
              <a:xfrm>
                <a:off x="3367087" y="3841749"/>
                <a:ext cx="1128714" cy="40879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Q</a:t>
                </a:r>
                <a:r>
                  <a:rPr baseline="-25000" lang="en-ID" sz="1900">
                    <a:solidFill>
                      <a:schemeClr val="dk1"/>
                    </a:solidFill>
                    <a:latin typeface="Calibri"/>
                    <a:ea typeface="Calibri"/>
                    <a:cs typeface="Calibri"/>
                    <a:sym typeface="Calibri"/>
                  </a:rPr>
                  <a:t>subsidy</a:t>
                </a:r>
                <a:endParaRPr/>
              </a:p>
            </p:txBody>
          </p:sp>
          <p:sp>
            <p:nvSpPr>
              <p:cNvPr id="619" name="Google Shape;619;p90"/>
              <p:cNvSpPr txBox="1"/>
              <p:nvPr/>
            </p:nvSpPr>
            <p:spPr>
              <a:xfrm>
                <a:off x="4008437" y="1768475"/>
                <a:ext cx="1020763" cy="412500"/>
              </a:xfrm>
              <a:prstGeom prst="rect">
                <a:avLst/>
              </a:prstGeom>
              <a:solidFill>
                <a:srgbClr val="DBEFD4"/>
              </a:solid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2200">
                    <a:solidFill>
                      <a:srgbClr val="800080"/>
                    </a:solidFill>
                    <a:latin typeface="Calibri"/>
                    <a:ea typeface="Calibri"/>
                    <a:cs typeface="Calibri"/>
                    <a:sym typeface="Calibri"/>
                  </a:rPr>
                  <a:t>$0.50</a:t>
                </a:r>
                <a:endParaRPr/>
              </a:p>
            </p:txBody>
          </p:sp>
          <p:cxnSp>
            <p:nvCxnSpPr>
              <p:cNvPr id="620" name="Google Shape;620;p90"/>
              <p:cNvCxnSpPr/>
              <p:nvPr/>
            </p:nvCxnSpPr>
            <p:spPr>
              <a:xfrm rot="10800000">
                <a:off x="736600" y="1949450"/>
                <a:ext cx="2279652" cy="1"/>
              </a:xfrm>
              <a:prstGeom prst="straightConnector1">
                <a:avLst/>
              </a:prstGeom>
              <a:noFill/>
              <a:ln cap="flat" cmpd="sng" w="38100">
                <a:solidFill>
                  <a:srgbClr val="FFD700"/>
                </a:solidFill>
                <a:prstDash val="dash"/>
                <a:round/>
                <a:headEnd len="med" w="med" type="oval"/>
                <a:tailEnd len="med" w="med" type="oval"/>
              </a:ln>
            </p:spPr>
          </p:cxnSp>
          <p:sp>
            <p:nvSpPr>
              <p:cNvPr id="621" name="Google Shape;621;p90"/>
              <p:cNvSpPr txBox="1"/>
              <p:nvPr/>
            </p:nvSpPr>
            <p:spPr>
              <a:xfrm>
                <a:off x="0" y="1760537"/>
                <a:ext cx="822325" cy="36294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ID" sz="1900">
                    <a:solidFill>
                      <a:schemeClr val="dk1"/>
                    </a:solidFill>
                    <a:latin typeface="Calibri"/>
                    <a:ea typeface="Calibri"/>
                    <a:cs typeface="Calibri"/>
                    <a:sym typeface="Calibri"/>
                  </a:rPr>
                  <a:t>2.00</a:t>
                </a:r>
                <a:endParaRPr/>
              </a:p>
            </p:txBody>
          </p:sp>
        </p:grpSp>
        <p:sp>
          <p:nvSpPr>
            <p:cNvPr id="622" name="Google Shape;622;p90"/>
            <p:cNvSpPr/>
            <p:nvPr/>
          </p:nvSpPr>
          <p:spPr>
            <a:xfrm>
              <a:off x="3659187" y="1554162"/>
              <a:ext cx="349251" cy="908051"/>
            </a:xfrm>
            <a:custGeom>
              <a:rect b="b" l="l" r="r" t="t"/>
              <a:pathLst>
                <a:path extrusionOk="0" h="21600" w="21600">
                  <a:moveTo>
                    <a:pt x="0" y="0"/>
                  </a:moveTo>
                  <a:cubicBezTo>
                    <a:pt x="5965" y="0"/>
                    <a:pt x="10800" y="310"/>
                    <a:pt x="10800" y="692"/>
                  </a:cubicBezTo>
                  <a:lnTo>
                    <a:pt x="10800" y="10108"/>
                  </a:lnTo>
                  <a:cubicBezTo>
                    <a:pt x="10800" y="10490"/>
                    <a:pt x="15635" y="10800"/>
                    <a:pt x="21600" y="10800"/>
                  </a:cubicBezTo>
                  <a:cubicBezTo>
                    <a:pt x="15635" y="10800"/>
                    <a:pt x="10800" y="11110"/>
                    <a:pt x="10800" y="11492"/>
                  </a:cubicBezTo>
                  <a:lnTo>
                    <a:pt x="10800" y="20908"/>
                  </a:lnTo>
                  <a:cubicBezTo>
                    <a:pt x="10800" y="21290"/>
                    <a:pt x="5965" y="21600"/>
                    <a:pt x="0" y="21600"/>
                  </a:cubicBezTo>
                </a:path>
              </a:pathLst>
            </a:custGeom>
            <a:noFill/>
            <a:ln cap="flat" cmpd="sng" w="19050">
              <a:solidFill>
                <a:srgbClr val="FF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3" name="Google Shape;623;p90"/>
          <p:cNvSpPr txBox="1"/>
          <p:nvPr/>
        </p:nvSpPr>
        <p:spPr>
          <a:xfrm>
            <a:off x="192087" y="1412875"/>
            <a:ext cx="5486401" cy="2624377"/>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chemeClr val="dk1"/>
                </a:solidFill>
                <a:latin typeface="Calibri"/>
                <a:ea typeface="Calibri"/>
                <a:cs typeface="Calibri"/>
                <a:sym typeface="Calibri"/>
              </a:rPr>
              <a:t>The effect of a per-unit subsidy on the market for a good: </a:t>
            </a:r>
            <a:r>
              <a:rPr b="0" lang="en-ID" sz="1700">
                <a:solidFill>
                  <a:schemeClr val="dk1"/>
                </a:solidFill>
                <a:latin typeface="Calibri"/>
                <a:ea typeface="Calibri"/>
                <a:cs typeface="Calibri"/>
                <a:sym typeface="Calibri"/>
              </a:rPr>
              <a:t>Assume the government places a $0.50 subsidy on the production of pens.</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Supply shifts ‘down’ by $0.50, since the subsidy reduces the marginal costs of pen producers.</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 price consumers pay falls from $2 to $1.70.</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 price producers receive for each pen is the $1.70 consumers pay plus the $0.50 subsidy, or $2.20</a:t>
            </a:r>
            <a:endParaRPr/>
          </a:p>
          <a:p>
            <a:pPr indent="-107950" lvl="0" marL="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There is a greater quantity of pens produced</a:t>
            </a:r>
            <a:endParaRPr/>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91"/>
          <p:cNvPicPr preferRelativeResize="0"/>
          <p:nvPr/>
        </p:nvPicPr>
        <p:blipFill rotWithShape="1">
          <a:blip r:embed="rId3">
            <a:alphaModFix/>
          </a:blip>
          <a:srcRect b="0" l="0" r="0" t="0"/>
          <a:stretch/>
        </p:blipFill>
        <p:spPr>
          <a:xfrm>
            <a:off x="395478" y="249241"/>
            <a:ext cx="5776606" cy="3276000"/>
          </a:xfrm>
          <a:prstGeom prst="rect">
            <a:avLst/>
          </a:prstGeom>
          <a:noFill/>
          <a:ln>
            <a:noFill/>
          </a:ln>
        </p:spPr>
      </p:pic>
      <p:sp>
        <p:nvSpPr>
          <p:cNvPr id="629" name="Google Shape;629;p91"/>
          <p:cNvSpPr txBox="1"/>
          <p:nvPr/>
        </p:nvSpPr>
        <p:spPr>
          <a:xfrm>
            <a:off x="278148" y="4233623"/>
            <a:ext cx="5486401" cy="2231380"/>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chemeClr val="dk1"/>
                </a:solidFill>
                <a:latin typeface="Calibri"/>
                <a:ea typeface="Calibri"/>
                <a:cs typeface="Calibri"/>
                <a:sym typeface="Calibri"/>
              </a:rPr>
              <a:t>The effect of  subsidy with inelastic demand for a good: </a:t>
            </a:r>
            <a:endParaRPr b="0"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Supply shifts ‘down’  produces passed most of the subsidy for extension of demand.</a:t>
            </a:r>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If demand is price inelastic, then a subsidy causes a substantial fall in price, however there is only a small increase in demand.</a:t>
            </a:r>
            <a:endParaRPr sz="17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Consumers getting most of the benefit </a:t>
            </a:r>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However less quantity is consumed </a:t>
            </a:r>
            <a:endParaRPr sz="1800">
              <a:solidFill>
                <a:schemeClr val="dk1"/>
              </a:solidFill>
              <a:latin typeface="Calibri"/>
              <a:ea typeface="Calibri"/>
              <a:cs typeface="Calibri"/>
              <a:sym typeface="Calibri"/>
            </a:endParaRPr>
          </a:p>
        </p:txBody>
      </p:sp>
      <p:sp>
        <p:nvSpPr>
          <p:cNvPr id="630" name="Google Shape;630;p91"/>
          <p:cNvSpPr txBox="1"/>
          <p:nvPr/>
        </p:nvSpPr>
        <p:spPr>
          <a:xfrm>
            <a:off x="6594679" y="249241"/>
            <a:ext cx="5486401" cy="1923604"/>
          </a:xfrm>
          <a:prstGeom prst="rect">
            <a:avLst/>
          </a:pr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b="1" lang="en-ID" sz="1700">
                <a:solidFill>
                  <a:schemeClr val="dk1"/>
                </a:solidFill>
                <a:latin typeface="Calibri"/>
                <a:ea typeface="Calibri"/>
                <a:cs typeface="Calibri"/>
                <a:sym typeface="Calibri"/>
              </a:rPr>
              <a:t>The effect of  subsidy with elastic demand for a good: </a:t>
            </a:r>
            <a:endParaRPr b="0"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If demand is elastic, then a subsidy causes a bigger percentage rise in demand. </a:t>
            </a:r>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There is only a small fall in price. </a:t>
            </a:r>
            <a:endParaRPr/>
          </a:p>
          <a:p>
            <a:pPr indent="-285750" lvl="0" marL="285750" marR="0" rtl="0" algn="l">
              <a:spcBef>
                <a:spcPts val="0"/>
              </a:spcBef>
              <a:spcAft>
                <a:spcPts val="0"/>
              </a:spcAft>
              <a:buClr>
                <a:schemeClr val="dk1"/>
              </a:buClr>
              <a:buSzPts val="1700"/>
              <a:buFont typeface="Arial"/>
              <a:buChar char="•"/>
            </a:pPr>
            <a:r>
              <a:rPr lang="en-ID" sz="1700">
                <a:solidFill>
                  <a:schemeClr val="dk1"/>
                </a:solidFill>
                <a:latin typeface="Calibri"/>
                <a:ea typeface="Calibri"/>
                <a:cs typeface="Calibri"/>
                <a:sym typeface="Calibri"/>
              </a:rPr>
              <a:t>In this case, producers benefit from the subsidy because their producer surplus increases more than consumer surplus</a:t>
            </a:r>
            <a:endParaRPr/>
          </a:p>
        </p:txBody>
      </p:sp>
      <p:cxnSp>
        <p:nvCxnSpPr>
          <p:cNvPr id="631" name="Google Shape;631;p91"/>
          <p:cNvCxnSpPr>
            <a:stCxn id="630" idx="2"/>
          </p:cNvCxnSpPr>
          <p:nvPr/>
        </p:nvCxnSpPr>
        <p:spPr>
          <a:xfrm flipH="1">
            <a:off x="4819279" y="2172845"/>
            <a:ext cx="4518600" cy="553800"/>
          </a:xfrm>
          <a:prstGeom prst="straightConnector1">
            <a:avLst/>
          </a:prstGeom>
          <a:noFill/>
          <a:ln cap="flat" cmpd="sng" w="12700">
            <a:solidFill>
              <a:schemeClr val="accent1"/>
            </a:solidFill>
            <a:prstDash val="solid"/>
            <a:round/>
            <a:headEnd len="sm" w="sm" type="none"/>
            <a:tailEnd len="med" w="med" type="triangle"/>
          </a:ln>
        </p:spPr>
      </p:cxnSp>
      <p:cxnSp>
        <p:nvCxnSpPr>
          <p:cNvPr id="632" name="Google Shape;632;p91"/>
          <p:cNvCxnSpPr>
            <a:stCxn id="629" idx="2"/>
          </p:cNvCxnSpPr>
          <p:nvPr/>
        </p:nvCxnSpPr>
        <p:spPr>
          <a:xfrm rot="10800000">
            <a:off x="1807248" y="2926203"/>
            <a:ext cx="1214100" cy="3538800"/>
          </a:xfrm>
          <a:prstGeom prst="straightConnector1">
            <a:avLst/>
          </a:prstGeom>
          <a:noFill/>
          <a:ln cap="flat" cmpd="sng" w="12700">
            <a:solidFill>
              <a:schemeClr val="accent1"/>
            </a:solidFill>
            <a:prstDash val="solid"/>
            <a:round/>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descr="page_3.jpg" id="637" name="Google Shape;637;p92"/>
          <p:cNvPicPr preferRelativeResize="0"/>
          <p:nvPr/>
        </p:nvPicPr>
        <p:blipFill rotWithShape="1">
          <a:blip r:embed="rId3">
            <a:alphaModFix/>
          </a:blip>
          <a:srcRect b="7949" l="7903" r="50449" t="45284"/>
          <a:stretch/>
        </p:blipFill>
        <p:spPr>
          <a:xfrm>
            <a:off x="512108" y="356817"/>
            <a:ext cx="4414896" cy="6244642"/>
          </a:xfrm>
          <a:prstGeom prst="rect">
            <a:avLst/>
          </a:prstGeom>
          <a:noFill/>
          <a:ln>
            <a:noFill/>
          </a:ln>
        </p:spPr>
      </p:pic>
      <p:sp>
        <p:nvSpPr>
          <p:cNvPr id="638" name="Google Shape;638;p92"/>
          <p:cNvSpPr txBox="1"/>
          <p:nvPr/>
        </p:nvSpPr>
        <p:spPr>
          <a:xfrm>
            <a:off x="5658522" y="468612"/>
            <a:ext cx="6336253" cy="5824612"/>
          </a:xfrm>
          <a:prstGeom prst="rect">
            <a:avLst/>
          </a:prstGeom>
          <a:noFill/>
          <a:ln>
            <a:noFill/>
          </a:ln>
        </p:spPr>
        <p:txBody>
          <a:bodyPr anchorCtr="0" anchor="t" bIns="45700" lIns="0" spcFirstLastPara="1" rIns="0" wrap="square" tIns="45700">
            <a:noAutofit/>
          </a:bodyPr>
          <a:lstStyle/>
          <a:p>
            <a:pPr indent="-91413" lvl="0" marL="91413" marR="0" rtl="0" algn="l">
              <a:lnSpc>
                <a:spcPct val="70000"/>
              </a:lnSpc>
              <a:spcBef>
                <a:spcPts val="0"/>
              </a:spcBef>
              <a:spcAft>
                <a:spcPts val="0"/>
              </a:spcAft>
              <a:buClr>
                <a:schemeClr val="accent1"/>
              </a:buClr>
              <a:buSzPts val="2000"/>
              <a:buFont typeface="Calibri"/>
              <a:buNone/>
            </a:pPr>
            <a:r>
              <a:rPr b="1" lang="en-ID" sz="2000">
                <a:solidFill>
                  <a:schemeClr val="accent2"/>
                </a:solidFill>
                <a:latin typeface="Calibri"/>
                <a:ea typeface="Calibri"/>
                <a:cs typeface="Calibri"/>
                <a:sym typeface="Calibri"/>
              </a:rPr>
              <a:t>Indirect tax  PED  Inelastic </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Now we will look at what happens when the PED is relatively inelastic and the PES is elastic</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Initially equilibrium is at P</a:t>
            </a:r>
            <a:r>
              <a:rPr baseline="-25000" lang="en-ID" sz="2000">
                <a:solidFill>
                  <a:srgbClr val="3F3F3F"/>
                </a:solidFill>
                <a:latin typeface="Calibri"/>
                <a:ea typeface="Calibri"/>
                <a:cs typeface="Calibri"/>
                <a:sym typeface="Calibri"/>
              </a:rPr>
              <a:t>*</a:t>
            </a:r>
            <a:r>
              <a:rPr lang="en-ID" sz="2000">
                <a:solidFill>
                  <a:srgbClr val="3F3F3F"/>
                </a:solidFill>
                <a:latin typeface="Calibri"/>
                <a:ea typeface="Calibri"/>
                <a:cs typeface="Calibri"/>
                <a:sym typeface="Calibri"/>
              </a:rPr>
              <a:t>Q</a:t>
            </a:r>
            <a:r>
              <a:rPr baseline="-25000" lang="en-ID" sz="2000">
                <a:solidFill>
                  <a:srgbClr val="3F3F3F"/>
                </a:solidFill>
                <a:latin typeface="Calibri"/>
                <a:ea typeface="Calibri"/>
                <a:cs typeface="Calibri"/>
                <a:sym typeface="Calibri"/>
              </a:rPr>
              <a:t>*</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With the specific tax of  the supply curve shifts to S2</a:t>
            </a:r>
            <a:r>
              <a:rPr baseline="-25000" lang="en-ID" sz="2000">
                <a:solidFill>
                  <a:srgbClr val="3F3F3F"/>
                </a:solidFill>
                <a:latin typeface="Calibri"/>
                <a:ea typeface="Calibri"/>
                <a:cs typeface="Calibri"/>
                <a:sym typeface="Calibri"/>
              </a:rPr>
              <a:t>+tax</a:t>
            </a:r>
            <a:r>
              <a:rPr lang="en-ID" sz="2000">
                <a:solidFill>
                  <a:srgbClr val="3F3F3F"/>
                </a:solidFill>
                <a:latin typeface="Calibri"/>
                <a:ea typeface="Calibri"/>
                <a:cs typeface="Calibri"/>
                <a:sym typeface="Calibri"/>
              </a:rPr>
              <a:t> </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There is a new equilibrium of P</a:t>
            </a:r>
            <a:r>
              <a:rPr baseline="-25000" lang="en-ID" sz="2000">
                <a:solidFill>
                  <a:srgbClr val="3F3F3F"/>
                </a:solidFill>
                <a:latin typeface="Calibri"/>
                <a:ea typeface="Calibri"/>
                <a:cs typeface="Calibri"/>
                <a:sym typeface="Calibri"/>
              </a:rPr>
              <a:t>c</a:t>
            </a:r>
            <a:r>
              <a:rPr lang="en-ID" sz="2000">
                <a:solidFill>
                  <a:srgbClr val="3F3F3F"/>
                </a:solidFill>
                <a:latin typeface="Calibri"/>
                <a:ea typeface="Calibri"/>
                <a:cs typeface="Calibri"/>
                <a:sym typeface="Calibri"/>
              </a:rPr>
              <a:t>Q</a:t>
            </a:r>
            <a:r>
              <a:rPr baseline="-25000" lang="en-ID" sz="2000">
                <a:solidFill>
                  <a:srgbClr val="3F3F3F"/>
                </a:solidFill>
                <a:latin typeface="Calibri"/>
                <a:ea typeface="Calibri"/>
                <a:cs typeface="Calibri"/>
                <a:sym typeface="Calibri"/>
              </a:rPr>
              <a:t>t</a:t>
            </a:r>
            <a:endParaRPr baseline="-25000" sz="2000">
              <a:solidFill>
                <a:srgbClr val="3F3F3F"/>
              </a:solidFill>
              <a:latin typeface="Calibri"/>
              <a:ea typeface="Calibri"/>
              <a:cs typeface="Calibri"/>
              <a:sym typeface="Calibri"/>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The consumer pays P*PC in tax</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The producer pays P* Pp in tax</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We can see that the consumer is paying much more of the tax</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This is because the PED is inelastic; the firm knows that if the consumer is not sensitive to price; if the price is increased the consumer % demand will not change as much as the % change in price </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The consumer bears most of the burden of the tax</a:t>
            </a:r>
            <a:endParaRPr/>
          </a:p>
          <a:p>
            <a:pPr indent="-127000" lvl="0" marL="91413" marR="0" rtl="0" algn="l">
              <a:lnSpc>
                <a:spcPct val="70000"/>
              </a:lnSpc>
              <a:spcBef>
                <a:spcPts val="1400"/>
              </a:spcBef>
              <a:spcAft>
                <a:spcPts val="0"/>
              </a:spcAft>
              <a:buClr>
                <a:schemeClr val="accent1"/>
              </a:buClr>
              <a:buSzPts val="2000"/>
              <a:buFont typeface="Calibri"/>
              <a:buChar char="➢"/>
            </a:pPr>
            <a:r>
              <a:rPr lang="en-ID" sz="2000">
                <a:solidFill>
                  <a:srgbClr val="3F3F3F"/>
                </a:solidFill>
                <a:latin typeface="Calibri"/>
                <a:ea typeface="Calibri"/>
                <a:cs typeface="Calibri"/>
                <a:sym typeface="Calibri"/>
              </a:rPr>
              <a:t>Therefore higher the tax greater the impact on price than quantity sold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3"/>
          <p:cNvSpPr/>
          <p:nvPr/>
        </p:nvSpPr>
        <p:spPr>
          <a:xfrm>
            <a:off x="175700" y="255153"/>
            <a:ext cx="11905200" cy="588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2000">
                <a:solidFill>
                  <a:schemeClr val="dk1"/>
                </a:solidFill>
                <a:latin typeface="Calibri"/>
                <a:ea typeface="Calibri"/>
                <a:cs typeface="Calibri"/>
                <a:sym typeface="Calibri"/>
              </a:rPr>
              <a:t>Evaluation of Subsidies </a:t>
            </a:r>
            <a:endParaRPr sz="1700"/>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Opportunity cost as funds used for other purposes  eg health/education/infrastructure  </a:t>
            </a:r>
            <a:endParaRPr sz="1700"/>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Government may need to raise a significant amount of tax revenue to pay for subsidies.</a:t>
            </a:r>
            <a:endParaRPr sz="20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2000"/>
              <a:buFont typeface="Calibri"/>
              <a:buChar char="•"/>
            </a:pPr>
            <a:r>
              <a:rPr lang="en-ID" sz="2000">
                <a:solidFill>
                  <a:schemeClr val="dk1"/>
                </a:solidFill>
                <a:latin typeface="Calibri"/>
                <a:ea typeface="Calibri"/>
                <a:cs typeface="Calibri"/>
                <a:sym typeface="Calibri"/>
              </a:rPr>
              <a:t>Firms can become  inefficient if rely on </a:t>
            </a:r>
            <a:r>
              <a:rPr lang="en-ID" sz="2000">
                <a:solidFill>
                  <a:schemeClr val="dk1"/>
                </a:solidFill>
                <a:latin typeface="Calibri"/>
                <a:ea typeface="Calibri"/>
                <a:cs typeface="Calibri"/>
                <a:sym typeface="Calibri"/>
              </a:rPr>
              <a:t>subsidies</a:t>
            </a:r>
            <a:r>
              <a:rPr lang="en-ID"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ID" sz="2000">
                <a:solidFill>
                  <a:schemeClr val="dk1"/>
                </a:solidFill>
                <a:latin typeface="Calibri"/>
                <a:ea typeface="Calibri"/>
                <a:cs typeface="Calibri"/>
                <a:sym typeface="Calibri"/>
              </a:rPr>
              <a:t>Evaluation of taxes </a:t>
            </a:r>
            <a:endParaRPr sz="1700"/>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So, for a government wishing to raise revenue from indirect taxation, they will always tend to impose the taxes on goods with relatively inelastic demand. </a:t>
            </a:r>
            <a:endParaRPr sz="1700"/>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The more inelastic the demand, the more the price will rise and therefore the more of the tax will be passed on to the consumer. Thus more revenue </a:t>
            </a:r>
            <a:endParaRPr sz="1700"/>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Are tobacco, alcohol, petrol PED elastic or inelastic? Are they taxed highly or not taxed?</a:t>
            </a:r>
            <a:endParaRPr sz="1700"/>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So we can see that if we tax a good with elastic demand, then the price will rise very little and the tax will fall mainly on the producer (as they are not able to pass on the tax as a price increase). </a:t>
            </a:r>
            <a:endParaRPr sz="1700"/>
          </a:p>
          <a:p>
            <a:pPr indent="-304800" lvl="0" marL="285750" marR="0" rtl="0" algn="l">
              <a:spcBef>
                <a:spcPts val="0"/>
              </a:spcBef>
              <a:spcAft>
                <a:spcPts val="0"/>
              </a:spcAft>
              <a:buClr>
                <a:schemeClr val="dk1"/>
              </a:buClr>
              <a:buSzPts val="2000"/>
              <a:buFont typeface="Arial"/>
              <a:buChar char="•"/>
            </a:pPr>
            <a:r>
              <a:rPr lang="en-ID" sz="2000">
                <a:solidFill>
                  <a:schemeClr val="dk1"/>
                </a:solidFill>
                <a:latin typeface="Calibri"/>
                <a:ea typeface="Calibri"/>
                <a:cs typeface="Calibri"/>
                <a:sym typeface="Calibri"/>
              </a:rPr>
              <a:t>If, however, the good is inelastic in demand the producer will be able to increase the price more and therefore pass on more of the tax as a price increase. In this situation the burden of the tax falls mainly on the consumer. </a:t>
            </a:r>
            <a:endParaRPr sz="17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4"/>
          <p:cNvSpPr txBox="1"/>
          <p:nvPr/>
        </p:nvSpPr>
        <p:spPr>
          <a:xfrm>
            <a:off x="140600" y="0"/>
            <a:ext cx="11910900" cy="6379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ID" sz="1700">
                <a:solidFill>
                  <a:srgbClr val="242424"/>
                </a:solidFill>
              </a:rPr>
              <a:t>Advantages of using tax:</a:t>
            </a:r>
            <a:endParaRPr b="1" sz="1700">
              <a:solidFill>
                <a:srgbClr val="242424"/>
              </a:solidFill>
            </a:endParaRPr>
          </a:p>
          <a:p>
            <a:pPr indent="-412750" lvl="0" marL="927100" rtl="0" algn="l">
              <a:lnSpc>
                <a:spcPct val="142857"/>
              </a:lnSpc>
              <a:spcBef>
                <a:spcPts val="1100"/>
              </a:spcBef>
              <a:spcAft>
                <a:spcPts val="0"/>
              </a:spcAft>
              <a:buClr>
                <a:srgbClr val="242424"/>
              </a:buClr>
              <a:buSzPts val="1700"/>
              <a:buChar char="●"/>
            </a:pPr>
            <a:r>
              <a:rPr lang="en-ID" sz="1700">
                <a:solidFill>
                  <a:srgbClr val="242424"/>
                </a:solidFill>
              </a:rPr>
              <a:t>Tax revenue can be used to compensate affected third parties and to pay for the negative consequences of an externality. For example, the tax revenue from cigarettes can be used to pay for some of the healthcare costs of people who smoke.</a:t>
            </a:r>
            <a:endParaRPr sz="1700">
              <a:solidFill>
                <a:srgbClr val="242424"/>
              </a:solidFill>
            </a:endParaRPr>
          </a:p>
          <a:p>
            <a:pPr indent="-412750" lvl="0" marL="927100" rtl="0" algn="l">
              <a:lnSpc>
                <a:spcPct val="142857"/>
              </a:lnSpc>
              <a:spcBef>
                <a:spcPts val="0"/>
              </a:spcBef>
              <a:spcAft>
                <a:spcPts val="0"/>
              </a:spcAft>
              <a:buClr>
                <a:srgbClr val="242424"/>
              </a:buClr>
              <a:buSzPts val="1700"/>
              <a:buChar char="●"/>
            </a:pPr>
            <a:r>
              <a:rPr lang="en-ID" sz="1700">
                <a:solidFill>
                  <a:srgbClr val="242424"/>
                </a:solidFill>
              </a:rPr>
              <a:t>Increasing price is an effective way of reducing consumption and production.</a:t>
            </a:r>
            <a:endParaRPr sz="1700">
              <a:solidFill>
                <a:srgbClr val="242424"/>
              </a:solidFill>
            </a:endParaRPr>
          </a:p>
          <a:p>
            <a:pPr indent="0" lvl="0" marL="0" rtl="0" algn="l">
              <a:lnSpc>
                <a:spcPct val="115000"/>
              </a:lnSpc>
              <a:spcBef>
                <a:spcPts val="2100"/>
              </a:spcBef>
              <a:spcAft>
                <a:spcPts val="0"/>
              </a:spcAft>
              <a:buNone/>
            </a:pPr>
            <a:r>
              <a:rPr b="1" lang="en-ID" sz="1700">
                <a:solidFill>
                  <a:srgbClr val="242424"/>
                </a:solidFill>
              </a:rPr>
              <a:t>Disadvantages of using tax:</a:t>
            </a:r>
            <a:endParaRPr b="1" sz="1700">
              <a:solidFill>
                <a:srgbClr val="242424"/>
              </a:solidFill>
            </a:endParaRPr>
          </a:p>
          <a:p>
            <a:pPr indent="-412750" lvl="0" marL="927100" rtl="0" algn="l">
              <a:lnSpc>
                <a:spcPct val="142857"/>
              </a:lnSpc>
              <a:spcBef>
                <a:spcPts val="1100"/>
              </a:spcBef>
              <a:spcAft>
                <a:spcPts val="0"/>
              </a:spcAft>
              <a:buClr>
                <a:srgbClr val="242424"/>
              </a:buClr>
              <a:buSzPts val="1700"/>
              <a:buChar char="●"/>
            </a:pPr>
            <a:r>
              <a:rPr lang="en-ID" sz="1700">
                <a:solidFill>
                  <a:srgbClr val="242424"/>
                </a:solidFill>
              </a:rPr>
              <a:t>Tax can reduce the welfare of low-income groups where the price of a good is significant proportion of their income. For example, a tax on petrol can have a significant impact on the incomes of poorer households who rely on their cars.</a:t>
            </a:r>
            <a:endParaRPr sz="1700">
              <a:solidFill>
                <a:srgbClr val="242424"/>
              </a:solidFill>
            </a:endParaRPr>
          </a:p>
          <a:p>
            <a:pPr indent="-412750" lvl="0" marL="927100" rtl="0" algn="l">
              <a:lnSpc>
                <a:spcPct val="142857"/>
              </a:lnSpc>
              <a:spcBef>
                <a:spcPts val="0"/>
              </a:spcBef>
              <a:spcAft>
                <a:spcPts val="0"/>
              </a:spcAft>
              <a:buClr>
                <a:srgbClr val="242424"/>
              </a:buClr>
              <a:buSzPts val="1700"/>
              <a:buChar char="●"/>
            </a:pPr>
            <a:r>
              <a:rPr lang="en-ID" sz="1700">
                <a:solidFill>
                  <a:srgbClr val="242424"/>
                </a:solidFill>
              </a:rPr>
              <a:t>Increasing business costs can lead lower business profits and even business failure. Increasing tax can be particularly significant for small businesses.</a:t>
            </a:r>
            <a:endParaRPr sz="1700">
              <a:solidFill>
                <a:srgbClr val="242424"/>
              </a:solidFill>
            </a:endParaRPr>
          </a:p>
          <a:p>
            <a:pPr indent="-412750" lvl="0" marL="927100" rtl="0" algn="l">
              <a:lnSpc>
                <a:spcPct val="142857"/>
              </a:lnSpc>
              <a:spcBef>
                <a:spcPts val="0"/>
              </a:spcBef>
              <a:spcAft>
                <a:spcPts val="0"/>
              </a:spcAft>
              <a:buClr>
                <a:srgbClr val="242424"/>
              </a:buClr>
              <a:buSzPts val="1700"/>
              <a:buChar char="●"/>
            </a:pPr>
            <a:r>
              <a:rPr lang="en-ID" sz="1700">
                <a:solidFill>
                  <a:srgbClr val="242424"/>
                </a:solidFill>
              </a:rPr>
              <a:t>If business costs rise in industries such as energy this could lead to a higher average price level in the economy and increase inflation.</a:t>
            </a:r>
            <a:endParaRPr sz="1700">
              <a:solidFill>
                <a:srgbClr val="242424"/>
              </a:solidFill>
            </a:endParaRPr>
          </a:p>
          <a:p>
            <a:pPr indent="-412750" lvl="0" marL="927100" rtl="0" algn="l">
              <a:lnSpc>
                <a:spcPct val="142857"/>
              </a:lnSpc>
              <a:spcBef>
                <a:spcPts val="0"/>
              </a:spcBef>
              <a:spcAft>
                <a:spcPts val="0"/>
              </a:spcAft>
              <a:buClr>
                <a:srgbClr val="242424"/>
              </a:buClr>
              <a:buSzPts val="1700"/>
              <a:buChar char="●"/>
            </a:pPr>
            <a:r>
              <a:rPr lang="en-ID" sz="1700">
                <a:solidFill>
                  <a:srgbClr val="242424"/>
                </a:solidFill>
              </a:rPr>
              <a:t>The tax can make domestic firms uncompetitive on international markets and lead to a fall in exports.</a:t>
            </a:r>
            <a:endParaRPr sz="1700">
              <a:solidFill>
                <a:srgbClr val="242424"/>
              </a:solidFill>
            </a:endParaRPr>
          </a:p>
          <a:p>
            <a:pPr indent="-412750" lvl="0" marL="927100" rtl="0" algn="l">
              <a:lnSpc>
                <a:spcPct val="142857"/>
              </a:lnSpc>
              <a:spcBef>
                <a:spcPts val="0"/>
              </a:spcBef>
              <a:spcAft>
                <a:spcPts val="0"/>
              </a:spcAft>
              <a:buClr>
                <a:srgbClr val="242424"/>
              </a:buClr>
              <a:buSzPts val="1700"/>
              <a:buChar char="●"/>
            </a:pPr>
            <a:r>
              <a:rPr lang="en-ID" sz="1700">
                <a:solidFill>
                  <a:srgbClr val="242424"/>
                </a:solidFill>
              </a:rPr>
              <a:t>If business output decreases because of the increase in tax it can cause unemployment to rise in an industry.</a:t>
            </a:r>
            <a:endParaRPr sz="1700">
              <a:solidFill>
                <a:srgbClr val="24242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5"/>
          <p:cNvSpPr/>
          <p:nvPr/>
        </p:nvSpPr>
        <p:spPr>
          <a:xfrm>
            <a:off x="1917650" y="163300"/>
            <a:ext cx="8067300" cy="99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2800" u="none" strike="noStrike">
                <a:solidFill>
                  <a:srgbClr val="011010"/>
                </a:solidFill>
                <a:latin typeface="Arial"/>
                <a:ea typeface="Arial"/>
                <a:cs typeface="Arial"/>
                <a:sym typeface="Arial"/>
              </a:rPr>
              <a:t>Competition Policy in Markets and Industries</a:t>
            </a:r>
            <a:endParaRPr/>
          </a:p>
        </p:txBody>
      </p:sp>
      <p:sp>
        <p:nvSpPr>
          <p:cNvPr id="654" name="Google Shape;654;p95"/>
          <p:cNvSpPr/>
          <p:nvPr/>
        </p:nvSpPr>
        <p:spPr>
          <a:xfrm>
            <a:off x="158002" y="1207673"/>
            <a:ext cx="11872800" cy="5909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800">
                <a:solidFill>
                  <a:schemeClr val="dk1"/>
                </a:solidFill>
                <a:latin typeface="Arial"/>
                <a:ea typeface="Arial"/>
                <a:cs typeface="Arial"/>
                <a:sym typeface="Arial"/>
              </a:rPr>
              <a:t>The main aims of competition policy are to </a:t>
            </a:r>
            <a:r>
              <a:rPr b="1" lang="en-ID" sz="1800">
                <a:solidFill>
                  <a:schemeClr val="dk1"/>
                </a:solidFill>
                <a:latin typeface="Arial"/>
                <a:ea typeface="Arial"/>
                <a:cs typeface="Arial"/>
                <a:sym typeface="Arial"/>
              </a:rPr>
              <a:t>promote competition; make markets work better</a:t>
            </a:r>
            <a:r>
              <a:rPr lang="en-ID" sz="1800">
                <a:solidFill>
                  <a:schemeClr val="dk1"/>
                </a:solidFill>
                <a:latin typeface="Arial"/>
                <a:ea typeface="Arial"/>
                <a:cs typeface="Arial"/>
                <a:sym typeface="Arial"/>
              </a:rPr>
              <a:t> and contribute towards improved efficiency in individual markets and enhanced competitiveness of  businesses within the  market. </a:t>
            </a:r>
            <a:endParaRPr/>
          </a:p>
          <a:p>
            <a:pPr indent="0" lvl="0" marL="0" marR="0" rtl="0" algn="l">
              <a:spcBef>
                <a:spcPts val="0"/>
              </a:spcBef>
              <a:spcAft>
                <a:spcPts val="0"/>
              </a:spcAft>
              <a:buNone/>
            </a:pPr>
            <a:r>
              <a:rPr b="1" i="0" lang="en-ID" sz="1800" u="none" strike="noStrike">
                <a:solidFill>
                  <a:srgbClr val="011010"/>
                </a:solidFill>
                <a:latin typeface="Arial"/>
                <a:ea typeface="Arial"/>
                <a:cs typeface="Arial"/>
                <a:sym typeface="Arial"/>
              </a:rPr>
              <a:t>Competition policy aims to ensure</a:t>
            </a:r>
            <a:endParaRPr/>
          </a:p>
          <a:p>
            <a:pPr indent="-285750" lvl="0" marL="28575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Technological </a:t>
            </a:r>
            <a:r>
              <a:rPr b="1" i="0" lang="en-ID" sz="1800" u="none" strike="noStrike">
                <a:solidFill>
                  <a:srgbClr val="011010"/>
                </a:solidFill>
                <a:latin typeface="Arial"/>
                <a:ea typeface="Arial"/>
                <a:cs typeface="Arial"/>
                <a:sym typeface="Arial"/>
              </a:rPr>
              <a:t>innovation</a:t>
            </a:r>
            <a:r>
              <a:rPr b="0" i="0" lang="en-ID" sz="1800" u="none" strike="noStrike">
                <a:solidFill>
                  <a:srgbClr val="011010"/>
                </a:solidFill>
                <a:latin typeface="Arial"/>
                <a:ea typeface="Arial"/>
                <a:cs typeface="Arial"/>
                <a:sym typeface="Arial"/>
              </a:rPr>
              <a:t> which promotes </a:t>
            </a:r>
            <a:r>
              <a:rPr b="1" i="0" lang="en-ID" sz="1800" u="none" strike="noStrike">
                <a:solidFill>
                  <a:srgbClr val="011010"/>
                </a:solidFill>
                <a:latin typeface="Arial"/>
                <a:ea typeface="Arial"/>
                <a:cs typeface="Arial"/>
                <a:sym typeface="Arial"/>
              </a:rPr>
              <a:t>dynamic efficiency</a:t>
            </a:r>
            <a:r>
              <a:rPr b="0" i="0" lang="en-ID" sz="1800" u="none" strike="noStrike">
                <a:solidFill>
                  <a:srgbClr val="011010"/>
                </a:solidFill>
                <a:latin typeface="Arial"/>
                <a:ea typeface="Arial"/>
                <a:cs typeface="Arial"/>
                <a:sym typeface="Arial"/>
              </a:rPr>
              <a:t> in different markets</a:t>
            </a:r>
            <a:endParaRPr/>
          </a:p>
          <a:p>
            <a:pPr indent="-285750" lvl="0" marL="28575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Effective </a:t>
            </a:r>
            <a:r>
              <a:rPr b="1" i="0" lang="en-ID" sz="1800" u="none" strike="noStrike">
                <a:solidFill>
                  <a:srgbClr val="011010"/>
                </a:solidFill>
                <a:latin typeface="Arial"/>
                <a:ea typeface="Arial"/>
                <a:cs typeface="Arial"/>
                <a:sym typeface="Arial"/>
              </a:rPr>
              <a:t>price competition</a:t>
            </a:r>
            <a:r>
              <a:rPr b="0" i="0" lang="en-ID" sz="1800" u="none" strike="noStrike">
                <a:solidFill>
                  <a:srgbClr val="011010"/>
                </a:solidFill>
                <a:latin typeface="Arial"/>
                <a:ea typeface="Arial"/>
                <a:cs typeface="Arial"/>
                <a:sym typeface="Arial"/>
              </a:rPr>
              <a:t> between suppliers</a:t>
            </a:r>
            <a:endParaRPr/>
          </a:p>
          <a:p>
            <a:pPr indent="-285750" lvl="0" marL="28575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Safeguard and promote the interests of consumers through </a:t>
            </a:r>
            <a:r>
              <a:rPr b="1" i="0" lang="en-ID" sz="1800" u="none" strike="noStrike">
                <a:solidFill>
                  <a:srgbClr val="011010"/>
                </a:solidFill>
                <a:latin typeface="Arial"/>
                <a:ea typeface="Arial"/>
                <a:cs typeface="Arial"/>
                <a:sym typeface="Arial"/>
              </a:rPr>
              <a:t>increased choice, better quality  and lower price levels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Merger control: </a:t>
            </a:r>
            <a:r>
              <a:rPr lang="en-ID" sz="1800">
                <a:solidFill>
                  <a:schemeClr val="dk1"/>
                </a:solidFill>
                <a:latin typeface="Calibri"/>
                <a:ea typeface="Calibri"/>
                <a:cs typeface="Calibri"/>
                <a:sym typeface="Calibri"/>
              </a:rPr>
              <a:t>This involves the investigation of mergers and take-overs between firms (e.g. a merger between two large groups which would result in their dominating the market)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D" sz="1800">
                <a:solidFill>
                  <a:schemeClr val="dk1"/>
                </a:solidFill>
                <a:latin typeface="Calibri"/>
                <a:ea typeface="Calibri"/>
                <a:cs typeface="Calibri"/>
                <a:sym typeface="Calibri"/>
              </a:rPr>
              <a:t>Introducing </a:t>
            </a:r>
            <a:r>
              <a:rPr b="1" lang="en-ID" sz="1800">
                <a:solidFill>
                  <a:schemeClr val="dk1"/>
                </a:solidFill>
                <a:latin typeface="Calibri"/>
                <a:ea typeface="Calibri"/>
                <a:cs typeface="Calibri"/>
                <a:sym typeface="Calibri"/>
              </a:rPr>
              <a:t>competition</a:t>
            </a:r>
            <a:r>
              <a:rPr lang="en-ID" sz="1800">
                <a:solidFill>
                  <a:schemeClr val="dk1"/>
                </a:solidFill>
                <a:latin typeface="Calibri"/>
                <a:ea typeface="Calibri"/>
                <a:cs typeface="Calibri"/>
                <a:sym typeface="Calibri"/>
              </a:rPr>
              <a:t> </a:t>
            </a:r>
            <a:r>
              <a:rPr b="1" lang="en-ID" sz="1800">
                <a:solidFill>
                  <a:schemeClr val="dk1"/>
                </a:solidFill>
                <a:latin typeface="Calibri"/>
                <a:ea typeface="Calibri"/>
                <a:cs typeface="Calibri"/>
                <a:sym typeface="Calibri"/>
              </a:rPr>
              <a:t>such as </a:t>
            </a:r>
            <a:r>
              <a:rPr b="1" lang="en-ID" sz="1800">
                <a:solidFill>
                  <a:schemeClr val="dk1"/>
                </a:solidFill>
                <a:latin typeface="Arial"/>
                <a:ea typeface="Arial"/>
                <a:cs typeface="Arial"/>
                <a:sym typeface="Arial"/>
              </a:rPr>
              <a:t>removal of barriers</a:t>
            </a:r>
            <a:r>
              <a:rPr lang="en-ID" sz="1800">
                <a:solidFill>
                  <a:schemeClr val="dk1"/>
                </a:solidFill>
                <a:latin typeface="Arial"/>
                <a:ea typeface="Arial"/>
                <a:cs typeface="Arial"/>
                <a:sym typeface="Arial"/>
              </a:rPr>
              <a:t> to markets </a:t>
            </a:r>
            <a:r>
              <a:rPr lang="en-ID" sz="1800">
                <a:solidFill>
                  <a:schemeClr val="dk1"/>
                </a:solidFill>
                <a:latin typeface="Calibri"/>
                <a:ea typeface="Calibri"/>
                <a:cs typeface="Calibri"/>
                <a:sym typeface="Calibri"/>
              </a:rPr>
              <a:t>in previously monopolistic sectors such as energy supply, retail banking, postal services, mobile telecommunications and air transport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Antitrust &amp; cartels:</a:t>
            </a:r>
            <a:r>
              <a:rPr lang="en-ID" sz="1800">
                <a:solidFill>
                  <a:schemeClr val="dk1"/>
                </a:solidFill>
                <a:latin typeface="Calibri"/>
                <a:ea typeface="Calibri"/>
                <a:cs typeface="Calibri"/>
                <a:sym typeface="Calibri"/>
              </a:rPr>
              <a:t> This involves the elimination of agreements that restrict competition including price-fixing and other abuses such as </a:t>
            </a:r>
            <a:r>
              <a:rPr b="1" lang="en-ID" sz="1800">
                <a:solidFill>
                  <a:schemeClr val="dk1"/>
                </a:solidFill>
                <a:latin typeface="Calibri"/>
                <a:ea typeface="Calibri"/>
                <a:cs typeface="Calibri"/>
                <a:sym typeface="Calibri"/>
              </a:rPr>
              <a:t>Predator pricing </a:t>
            </a:r>
            <a:r>
              <a:rPr lang="en-ID" sz="1800">
                <a:solidFill>
                  <a:schemeClr val="dk1"/>
                </a:solidFill>
                <a:latin typeface="Calibri"/>
                <a:ea typeface="Calibri"/>
                <a:cs typeface="Calibri"/>
                <a:sym typeface="Calibri"/>
              </a:rPr>
              <a:t>by firms who hold a </a:t>
            </a:r>
            <a:r>
              <a:rPr b="1" lang="en-ID" sz="1800">
                <a:solidFill>
                  <a:schemeClr val="dk1"/>
                </a:solidFill>
                <a:latin typeface="Calibri"/>
                <a:ea typeface="Calibri"/>
                <a:cs typeface="Calibri"/>
                <a:sym typeface="Calibri"/>
              </a:rPr>
              <a:t>dominant market position</a:t>
            </a:r>
            <a:r>
              <a:rPr lang="en-ID" sz="1800">
                <a:solidFill>
                  <a:schemeClr val="dk1"/>
                </a:solidFill>
                <a:latin typeface="Calibri"/>
                <a:ea typeface="Calibri"/>
                <a:cs typeface="Calibri"/>
                <a:sym typeface="Calibri"/>
              </a:rPr>
              <a:t> (defined as having a market share in excess of forty per cent) </a:t>
            </a:r>
            <a:endParaRPr/>
          </a:p>
          <a:p>
            <a:pPr indent="0" lvl="0" marL="0" marR="0" rtl="0" algn="l">
              <a:spcBef>
                <a:spcPts val="0"/>
              </a:spcBef>
              <a:spcAft>
                <a:spcPts val="0"/>
              </a:spcAft>
              <a:buNone/>
            </a:pPr>
            <a:r>
              <a:rPr lang="en-ID" sz="1800">
                <a:solidFill>
                  <a:schemeClr val="dk1"/>
                </a:solidFill>
                <a:latin typeface="Calibri"/>
                <a:ea typeface="Calibri"/>
                <a:cs typeface="Calibri"/>
                <a:sym typeface="Calibri"/>
              </a:rPr>
              <a:t>Predatory pricing is the illegal act of setting prices low in an attempt to eliminate the competition. Predatory pricing  makes markets more vulnerable to a monopoly.</a:t>
            </a:r>
            <a:endParaRPr/>
          </a:p>
          <a:p>
            <a:pPr indent="0" lvl="0" marL="0" marR="0" rtl="0" algn="l">
              <a:spcBef>
                <a:spcPts val="0"/>
              </a:spcBef>
              <a:spcAft>
                <a:spcPts val="0"/>
              </a:spcAft>
              <a:buNone/>
            </a:pPr>
            <a:br>
              <a:rPr lang="en-ID"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descr="By providing economic incentives within a market-based system, many believe that carbon trading is the most effective way to fight climate change, but others argue that it will only delay society's transition away from fossil fuels. CNBC's Tom Chitty explains.&#10;&#10;-----&#10;&#10;Subscribe to us on YouTube: http://cnb.cx/2wuoARM&#10;&#10;Subscribe to CNBC International TV on YouTube: https://cnb.cx/2NGytpz&#10;&#10;Like our Facebook page:&#10;https://www.facebook.com/cnbcinternational&#10;&#10;Follow us on Instagram:&#10;https://www.instagram.com/cnbcinternational/&#10;&#10;Follow us on Twitter:&#10;https://twitter.com/CNBCi" id="659" name="Google Shape;659;p96" title="What is carbon trading? | CNBC International">
            <a:hlinkClick r:id="rId3"/>
          </p:cNvPr>
          <p:cNvPicPr preferRelativeResize="0"/>
          <p:nvPr/>
        </p:nvPicPr>
        <p:blipFill>
          <a:blip r:embed="rId4">
            <a:alphaModFix/>
          </a:blip>
          <a:stretch>
            <a:fillRect/>
          </a:stretch>
        </p:blipFill>
        <p:spPr>
          <a:xfrm>
            <a:off x="2324833" y="128500"/>
            <a:ext cx="8119033" cy="60892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1"/>
          <p:cNvPicPr preferRelativeResize="0"/>
          <p:nvPr/>
        </p:nvPicPr>
        <p:blipFill rotWithShape="1">
          <a:blip r:embed="rId3">
            <a:alphaModFix/>
          </a:blip>
          <a:srcRect b="0" l="0" r="0" t="0"/>
          <a:stretch/>
        </p:blipFill>
        <p:spPr>
          <a:xfrm>
            <a:off x="4119282"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7"/>
          <p:cNvSpPr/>
          <p:nvPr/>
        </p:nvSpPr>
        <p:spPr>
          <a:xfrm>
            <a:off x="294042" y="0"/>
            <a:ext cx="10571182"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ID" sz="1800">
                <a:solidFill>
                  <a:schemeClr val="dk1"/>
                </a:solidFill>
                <a:latin typeface="Calibri"/>
                <a:ea typeface="Calibri"/>
                <a:cs typeface="Calibri"/>
                <a:sym typeface="Calibri"/>
              </a:rPr>
            </a:br>
            <a:r>
              <a:rPr b="1" lang="en-ID" sz="1800" u="none" strike="noStrike">
                <a:solidFill>
                  <a:schemeClr val="dk1"/>
                </a:solidFill>
                <a:latin typeface="Arial"/>
                <a:ea typeface="Arial"/>
                <a:cs typeface="Arial"/>
                <a:sym typeface="Arial"/>
              </a:rPr>
              <a:t>Environmental Policies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b="0" i="0" sz="1800" u="none" strike="noStrike">
              <a:solidFill>
                <a:srgbClr val="404040"/>
              </a:solidFill>
              <a:latin typeface="Arial"/>
              <a:ea typeface="Arial"/>
              <a:cs typeface="Arial"/>
              <a:sym typeface="Arial"/>
            </a:endParaRPr>
          </a:p>
          <a:p>
            <a:pPr indent="0" lvl="0" marL="0" marR="0" rtl="0" algn="l">
              <a:spcBef>
                <a:spcPts val="0"/>
              </a:spcBef>
              <a:spcAft>
                <a:spcPts val="0"/>
              </a:spcAft>
              <a:buNone/>
            </a:pPr>
            <a:r>
              <a:rPr lang="en-ID" sz="1800">
                <a:solidFill>
                  <a:schemeClr val="dk1"/>
                </a:solidFill>
                <a:latin typeface="Arial"/>
                <a:ea typeface="Arial"/>
                <a:cs typeface="Arial"/>
                <a:sym typeface="Arial"/>
              </a:rPr>
              <a:t>Implementing regulations, legislations, codes of practice, taxes  are just some ways of how governments can protect the environment. By doing this, they prevent companies from doing harmful things to the environment legally.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Arial"/>
                <a:ea typeface="Arial"/>
                <a:cs typeface="Arial"/>
                <a:sym typeface="Arial"/>
              </a:rPr>
              <a:t>A </a:t>
            </a:r>
            <a:r>
              <a:rPr b="1" lang="en-ID" sz="1800">
                <a:solidFill>
                  <a:schemeClr val="dk1"/>
                </a:solidFill>
                <a:latin typeface="Arial"/>
                <a:ea typeface="Arial"/>
                <a:cs typeface="Arial"/>
                <a:sym typeface="Arial"/>
              </a:rPr>
              <a:t>carbon tax </a:t>
            </a:r>
            <a:r>
              <a:rPr lang="en-ID" sz="1800">
                <a:solidFill>
                  <a:schemeClr val="dk1"/>
                </a:solidFill>
                <a:latin typeface="Arial"/>
                <a:ea typeface="Arial"/>
                <a:cs typeface="Arial"/>
                <a:sym typeface="Arial"/>
              </a:rPr>
              <a:t>imposes a tax on each unit of greenhouse gas emissions and gives firms  an incentive to reduce pollution whenever doing so would cost less than paying the tax.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Arial"/>
                <a:ea typeface="Arial"/>
                <a:cs typeface="Arial"/>
                <a:sym typeface="Arial"/>
              </a:rPr>
              <a:t>A </a:t>
            </a:r>
            <a:r>
              <a:rPr b="1" lang="en-ID" sz="1800">
                <a:solidFill>
                  <a:schemeClr val="dk1"/>
                </a:solidFill>
                <a:latin typeface="Arial"/>
                <a:ea typeface="Arial"/>
                <a:cs typeface="Arial"/>
                <a:sym typeface="Arial"/>
              </a:rPr>
              <a:t>cap-and-trade system sets (tradable permits)</a:t>
            </a:r>
            <a:r>
              <a:rPr lang="en-ID" sz="1800">
                <a:solidFill>
                  <a:schemeClr val="dk1"/>
                </a:solidFill>
                <a:latin typeface="Arial"/>
                <a:ea typeface="Arial"/>
                <a:cs typeface="Arial"/>
                <a:sym typeface="Arial"/>
              </a:rPr>
              <a:t> a maximum level of pollution, a cap, and distributes emissions permits among firms that produce emissions.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Arial"/>
                <a:ea typeface="Arial"/>
                <a:cs typeface="Arial"/>
                <a:sym typeface="Arial"/>
              </a:rPr>
              <a:t>Companies must have a permit to cover each unit of pollution they produce, or through trading with other firms.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Arial"/>
                <a:ea typeface="Arial"/>
                <a:cs typeface="Arial"/>
                <a:sym typeface="Arial"/>
              </a:rPr>
              <a:t>Since some firms inevitably find it easier or cheaper to reduce pollution than others, trading takes place. Which will lead to efficient firms selling goods much cheaper thus increasing market share and lowering pollution.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grpSp>
        <p:nvGrpSpPr>
          <p:cNvPr id="669" name="Google Shape;669;p98"/>
          <p:cNvGrpSpPr/>
          <p:nvPr/>
        </p:nvGrpSpPr>
        <p:grpSpPr>
          <a:xfrm>
            <a:off x="508000" y="190500"/>
            <a:ext cx="2781300" cy="1993900"/>
            <a:chOff x="0" y="0"/>
            <a:chExt cx="2781300" cy="1993900"/>
          </a:xfrm>
        </p:grpSpPr>
        <p:sp>
          <p:nvSpPr>
            <p:cNvPr id="670" name="Google Shape;670;p98"/>
            <p:cNvSpPr/>
            <p:nvPr/>
          </p:nvSpPr>
          <p:spPr>
            <a:xfrm>
              <a:off x="0" y="0"/>
              <a:ext cx="2781300" cy="19939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98"/>
            <p:cNvSpPr txBox="1"/>
            <p:nvPr/>
          </p:nvSpPr>
          <p:spPr>
            <a:xfrm>
              <a:off x="0" y="21519"/>
              <a:ext cx="2781300" cy="1950862"/>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Subject to similar limitations concerning </a:t>
              </a:r>
              <a:r>
                <a:rPr b="1" lang="en-ID" sz="1800">
                  <a:solidFill>
                    <a:srgbClr val="FFFFFF"/>
                  </a:solidFill>
                  <a:latin typeface="Calibri"/>
                  <a:ea typeface="Calibri"/>
                  <a:cs typeface="Calibri"/>
                  <a:sym typeface="Calibri"/>
                </a:rPr>
                <a:t>calculating the size of external benefits. (what measures to be put in place) for the spill-over effect</a:t>
              </a:r>
              <a:endParaRPr/>
            </a:p>
          </p:txBody>
        </p:sp>
      </p:grpSp>
      <p:grpSp>
        <p:nvGrpSpPr>
          <p:cNvPr id="672" name="Google Shape;672;p98"/>
          <p:cNvGrpSpPr/>
          <p:nvPr/>
        </p:nvGrpSpPr>
        <p:grpSpPr>
          <a:xfrm>
            <a:off x="8995649" y="2469"/>
            <a:ext cx="2874803" cy="3394776"/>
            <a:chOff x="0" y="3864"/>
            <a:chExt cx="2874801" cy="3394775"/>
          </a:xfrm>
        </p:grpSpPr>
        <p:sp>
          <p:nvSpPr>
            <p:cNvPr id="673" name="Google Shape;673;p98"/>
            <p:cNvSpPr/>
            <p:nvPr/>
          </p:nvSpPr>
          <p:spPr>
            <a:xfrm>
              <a:off x="0" y="158835"/>
              <a:ext cx="2874801" cy="3084833"/>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98"/>
            <p:cNvSpPr txBox="1"/>
            <p:nvPr/>
          </p:nvSpPr>
          <p:spPr>
            <a:xfrm>
              <a:off x="0" y="3864"/>
              <a:ext cx="2874801" cy="3394775"/>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Very positive effects in certain cases such as legislation requiring schooling up to a minimum age or advertising on the importance of good nutrition.</a:t>
              </a:r>
              <a:endParaRPr/>
            </a:p>
            <a:p>
              <a:pPr indent="0" lvl="0" marL="0" marR="0" rtl="0" algn="l">
                <a:spcBef>
                  <a:spcPts val="0"/>
                </a:spcBef>
                <a:spcAft>
                  <a:spcPts val="0"/>
                </a:spcAft>
                <a:buNone/>
              </a:pPr>
              <a:r>
                <a:rPr lang="en-ID" sz="1800">
                  <a:solidFill>
                    <a:srgbClr val="FFFFFF"/>
                  </a:solidFill>
                  <a:latin typeface="Calibri"/>
                  <a:ea typeface="Calibri"/>
                  <a:cs typeface="Calibri"/>
                  <a:sym typeface="Calibri"/>
                </a:rPr>
                <a:t>If public discussions of sexual behaviour is considered offensive</a:t>
              </a:r>
              <a:endParaRPr/>
            </a:p>
          </p:txBody>
        </p:sp>
      </p:grpSp>
      <p:grpSp>
        <p:nvGrpSpPr>
          <p:cNvPr id="675" name="Google Shape;675;p98"/>
          <p:cNvGrpSpPr/>
          <p:nvPr/>
        </p:nvGrpSpPr>
        <p:grpSpPr>
          <a:xfrm>
            <a:off x="508000" y="3041649"/>
            <a:ext cx="2781300" cy="1885952"/>
            <a:chOff x="0" y="36195"/>
            <a:chExt cx="2781300" cy="1885951"/>
          </a:xfrm>
        </p:grpSpPr>
        <p:sp>
          <p:nvSpPr>
            <p:cNvPr id="676" name="Google Shape;676;p98"/>
            <p:cNvSpPr/>
            <p:nvPr/>
          </p:nvSpPr>
          <p:spPr>
            <a:xfrm>
              <a:off x="0" y="36195"/>
              <a:ext cx="2781300" cy="1885951"/>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98"/>
            <p:cNvSpPr txBox="1"/>
            <p:nvPr/>
          </p:nvSpPr>
          <p:spPr>
            <a:xfrm>
              <a:off x="0" y="137089"/>
              <a:ext cx="2781300" cy="1684162"/>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legislation and advertising sometimes can be used more effectively if they are implemented together with direct provision and subsidies. </a:t>
              </a:r>
              <a:endParaRPr/>
            </a:p>
          </p:txBody>
        </p:sp>
      </p:grpSp>
      <p:grpSp>
        <p:nvGrpSpPr>
          <p:cNvPr id="678" name="Google Shape;678;p98"/>
          <p:cNvGrpSpPr/>
          <p:nvPr/>
        </p:nvGrpSpPr>
        <p:grpSpPr>
          <a:xfrm>
            <a:off x="238078" y="5494116"/>
            <a:ext cx="4941193" cy="1320732"/>
            <a:chOff x="0" y="4291"/>
            <a:chExt cx="4941192" cy="1320730"/>
          </a:xfrm>
        </p:grpSpPr>
        <p:sp>
          <p:nvSpPr>
            <p:cNvPr id="679" name="Google Shape;679;p98"/>
            <p:cNvSpPr/>
            <p:nvPr/>
          </p:nvSpPr>
          <p:spPr>
            <a:xfrm>
              <a:off x="0" y="212806"/>
              <a:ext cx="4941192" cy="9037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98"/>
            <p:cNvSpPr txBox="1"/>
            <p:nvPr/>
          </p:nvSpPr>
          <p:spPr>
            <a:xfrm>
              <a:off x="0" y="4291"/>
              <a:ext cx="4941192" cy="1320730"/>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E.g. education, where compulsory schooling up to a certain age (legislation) goes together with direct government provision.</a:t>
              </a:r>
              <a:endParaRPr/>
            </a:p>
          </p:txBody>
        </p:sp>
      </p:grpSp>
      <p:grpSp>
        <p:nvGrpSpPr>
          <p:cNvPr id="681" name="Google Shape;681;p98"/>
          <p:cNvGrpSpPr/>
          <p:nvPr/>
        </p:nvGrpSpPr>
        <p:grpSpPr>
          <a:xfrm>
            <a:off x="4997973" y="1471974"/>
            <a:ext cx="2095500" cy="1670570"/>
            <a:chOff x="0" y="-1"/>
            <a:chExt cx="2095500" cy="1670568"/>
          </a:xfrm>
        </p:grpSpPr>
        <p:sp>
          <p:nvSpPr>
            <p:cNvPr id="682" name="Google Shape;682;p98"/>
            <p:cNvSpPr/>
            <p:nvPr/>
          </p:nvSpPr>
          <p:spPr>
            <a:xfrm>
              <a:off x="0" y="-1"/>
              <a:ext cx="2095500" cy="1670568"/>
            </a:xfrm>
            <a:prstGeom prst="ellipse">
              <a:avLst/>
            </a:prstGeom>
            <a:solidFill>
              <a:srgbClr val="92D050"/>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98"/>
            <p:cNvSpPr txBox="1"/>
            <p:nvPr/>
          </p:nvSpPr>
          <p:spPr>
            <a:xfrm>
              <a:off x="306878" y="393252"/>
              <a:ext cx="1481744" cy="884062"/>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Legislation and advertising</a:t>
              </a:r>
              <a:endParaRPr/>
            </a:p>
          </p:txBody>
        </p:sp>
      </p:grpSp>
      <p:cxnSp>
        <p:nvCxnSpPr>
          <p:cNvPr id="684" name="Google Shape;684;p98"/>
          <p:cNvCxnSpPr/>
          <p:nvPr/>
        </p:nvCxnSpPr>
        <p:spPr>
          <a:xfrm>
            <a:off x="1898650" y="4927600"/>
            <a:ext cx="0" cy="552450"/>
          </a:xfrm>
          <a:prstGeom prst="straightConnector1">
            <a:avLst/>
          </a:prstGeom>
          <a:noFill/>
          <a:ln cap="flat" cmpd="sng" w="12700">
            <a:solidFill>
              <a:srgbClr val="418AB3"/>
            </a:solidFill>
            <a:prstDash val="solid"/>
            <a:round/>
            <a:headEnd len="sm" w="sm" type="none"/>
            <a:tailEnd len="med" w="med" type="triangle"/>
          </a:ln>
        </p:spPr>
      </p:cxn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500"/>
                                        <p:tgtEl>
                                          <p:spTgt spid="6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500"/>
                                        <p:tgtEl>
                                          <p:spTgt spid="6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1500"/>
                                        <p:tgtEl>
                                          <p:spTgt spid="6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500"/>
                                        <p:tgtEl>
                                          <p:spTgt spid="6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grpSp>
        <p:nvGrpSpPr>
          <p:cNvPr id="689" name="Google Shape;689;p99"/>
          <p:cNvGrpSpPr/>
          <p:nvPr/>
        </p:nvGrpSpPr>
        <p:grpSpPr>
          <a:xfrm>
            <a:off x="5120256" y="3869998"/>
            <a:ext cx="2781301" cy="1828801"/>
            <a:chOff x="0" y="0"/>
            <a:chExt cx="2781300" cy="1828800"/>
          </a:xfrm>
        </p:grpSpPr>
        <p:sp>
          <p:nvSpPr>
            <p:cNvPr id="690" name="Google Shape;690;p99"/>
            <p:cNvSpPr/>
            <p:nvPr/>
          </p:nvSpPr>
          <p:spPr>
            <a:xfrm>
              <a:off x="0" y="0"/>
              <a:ext cx="2781300" cy="18288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99"/>
            <p:cNvSpPr txBox="1"/>
            <p:nvPr/>
          </p:nvSpPr>
          <p:spPr>
            <a:xfrm>
              <a:off x="0" y="72319"/>
              <a:ext cx="2781300" cy="1684162"/>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Can be ineffective e.g., cannot on their own increase consumption of health care services and education to the optimum level. </a:t>
              </a:r>
              <a:endParaRPr/>
            </a:p>
          </p:txBody>
        </p:sp>
      </p:grpSp>
      <p:grpSp>
        <p:nvGrpSpPr>
          <p:cNvPr id="692" name="Google Shape;692;p99"/>
          <p:cNvGrpSpPr/>
          <p:nvPr/>
        </p:nvGrpSpPr>
        <p:grpSpPr>
          <a:xfrm>
            <a:off x="8856250" y="3759199"/>
            <a:ext cx="3153601" cy="1828801"/>
            <a:chOff x="0" y="0"/>
            <a:chExt cx="3153600" cy="1828800"/>
          </a:xfrm>
        </p:grpSpPr>
        <p:sp>
          <p:nvSpPr>
            <p:cNvPr id="693" name="Google Shape;693;p99"/>
            <p:cNvSpPr/>
            <p:nvPr/>
          </p:nvSpPr>
          <p:spPr>
            <a:xfrm>
              <a:off x="0" y="0"/>
              <a:ext cx="3153600" cy="18288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99"/>
            <p:cNvSpPr txBox="1"/>
            <p:nvPr/>
          </p:nvSpPr>
          <p:spPr>
            <a:xfrm>
              <a:off x="0" y="110799"/>
              <a:ext cx="3153600" cy="1607202"/>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lang="en-ID" sz="1800">
                  <a:solidFill>
                    <a:srgbClr val="FFFFFF"/>
                  </a:solidFill>
                  <a:latin typeface="Calibri"/>
                  <a:ea typeface="Calibri"/>
                  <a:cs typeface="Calibri"/>
                  <a:sym typeface="Calibri"/>
                </a:rPr>
                <a:t>May have the further effect of raising the price of the good to consumers (unaffordable for some consumer groups) </a:t>
              </a:r>
              <a:endParaRPr/>
            </a:p>
          </p:txBody>
        </p:sp>
      </p:grpSp>
      <p:grpSp>
        <p:nvGrpSpPr>
          <p:cNvPr id="695" name="Google Shape;695;p99"/>
          <p:cNvGrpSpPr/>
          <p:nvPr/>
        </p:nvGrpSpPr>
        <p:grpSpPr>
          <a:xfrm>
            <a:off x="5202368" y="1319958"/>
            <a:ext cx="2095500" cy="1670570"/>
            <a:chOff x="0" y="-1"/>
            <a:chExt cx="2095500" cy="1670568"/>
          </a:xfrm>
        </p:grpSpPr>
        <p:sp>
          <p:nvSpPr>
            <p:cNvPr id="696" name="Google Shape;696;p99"/>
            <p:cNvSpPr/>
            <p:nvPr/>
          </p:nvSpPr>
          <p:spPr>
            <a:xfrm>
              <a:off x="0" y="-1"/>
              <a:ext cx="2095500" cy="1670568"/>
            </a:xfrm>
            <a:prstGeom prst="ellipse">
              <a:avLst/>
            </a:prstGeom>
            <a:solidFill>
              <a:srgbClr val="92D050"/>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99"/>
            <p:cNvSpPr txBox="1"/>
            <p:nvPr/>
          </p:nvSpPr>
          <p:spPr>
            <a:xfrm>
              <a:off x="306878" y="393252"/>
              <a:ext cx="1481744" cy="884062"/>
            </a:xfrm>
            <a:prstGeom prst="rect">
              <a:avLst/>
            </a:prstGeom>
            <a:no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rPr b="1" lang="en-ID" sz="1800">
                  <a:solidFill>
                    <a:schemeClr val="dk1"/>
                  </a:solidFill>
                  <a:latin typeface="Calibri"/>
                  <a:ea typeface="Calibri"/>
                  <a:cs typeface="Calibri"/>
                  <a:sym typeface="Calibri"/>
                </a:rPr>
                <a:t>Legislation and advertising</a:t>
              </a:r>
              <a:endParaRPr/>
            </a:p>
          </p:txBody>
        </p:sp>
      </p:grpSp>
      <p:sp>
        <p:nvSpPr>
          <p:cNvPr id="698" name="Google Shape;698;p99"/>
          <p:cNvSpPr/>
          <p:nvPr/>
        </p:nvSpPr>
        <p:spPr>
          <a:xfrm>
            <a:off x="7901557" y="4685879"/>
            <a:ext cx="946756" cy="7336"/>
          </a:xfrm>
          <a:custGeom>
            <a:rect b="b" l="l" r="r" t="t"/>
            <a:pathLst>
              <a:path extrusionOk="0" h="21600" w="21600">
                <a:moveTo>
                  <a:pt x="0" y="21600"/>
                </a:moveTo>
                <a:lnTo>
                  <a:pt x="21600" y="0"/>
                </a:lnTo>
              </a:path>
            </a:pathLst>
          </a:custGeom>
          <a:noFill/>
          <a:ln cap="flat" cmpd="sng" w="12700">
            <a:solidFill>
              <a:srgbClr val="418AB3"/>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99" name="Google Shape;699;p99"/>
          <p:cNvGrpSpPr/>
          <p:nvPr/>
        </p:nvGrpSpPr>
        <p:grpSpPr>
          <a:xfrm>
            <a:off x="4775201" y="334595"/>
            <a:ext cx="2781300" cy="723645"/>
            <a:chOff x="0" y="-1"/>
            <a:chExt cx="2781300" cy="723644"/>
          </a:xfrm>
        </p:grpSpPr>
        <p:sp>
          <p:nvSpPr>
            <p:cNvPr id="700" name="Google Shape;700;p99"/>
            <p:cNvSpPr/>
            <p:nvPr/>
          </p:nvSpPr>
          <p:spPr>
            <a:xfrm>
              <a:off x="0" y="-1"/>
              <a:ext cx="2781300" cy="723644"/>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99"/>
            <p:cNvSpPr txBox="1"/>
            <p:nvPr/>
          </p:nvSpPr>
          <p:spPr>
            <a:xfrm>
              <a:off x="0" y="53140"/>
              <a:ext cx="2781300" cy="617362"/>
            </a:xfrm>
            <a:prstGeom prst="rect">
              <a:avLst/>
            </a:prstGeom>
            <a:no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rPr b="1" lang="en-ID" sz="1800">
                  <a:solidFill>
                    <a:srgbClr val="FFFFFF"/>
                  </a:solidFill>
                  <a:latin typeface="Calibri"/>
                  <a:ea typeface="Calibri"/>
                  <a:cs typeface="Calibri"/>
                  <a:sym typeface="Calibri"/>
                </a:rPr>
                <a:t>Cost in enforcing &amp; advertising </a:t>
              </a:r>
              <a:endParaRPr/>
            </a:p>
          </p:txBody>
        </p:sp>
      </p:grpSp>
      <p:grpSp>
        <p:nvGrpSpPr>
          <p:cNvPr id="702" name="Google Shape;702;p99"/>
          <p:cNvGrpSpPr/>
          <p:nvPr/>
        </p:nvGrpSpPr>
        <p:grpSpPr>
          <a:xfrm>
            <a:off x="210219" y="1436015"/>
            <a:ext cx="3978503" cy="1828801"/>
            <a:chOff x="-178883" y="29518"/>
            <a:chExt cx="3978502" cy="1828800"/>
          </a:xfrm>
        </p:grpSpPr>
        <p:sp>
          <p:nvSpPr>
            <p:cNvPr id="703" name="Google Shape;703;p99"/>
            <p:cNvSpPr/>
            <p:nvPr/>
          </p:nvSpPr>
          <p:spPr>
            <a:xfrm>
              <a:off x="-178883" y="29518"/>
              <a:ext cx="3978502" cy="1828800"/>
            </a:xfrm>
            <a:prstGeom prst="rect">
              <a:avLst/>
            </a:prstGeom>
            <a:solidFill>
              <a:srgbClr val="418AB3"/>
            </a:solidFill>
            <a:ln cap="flat" cmpd="sng" w="15875">
              <a:solidFill>
                <a:srgbClr val="2F658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99"/>
            <p:cNvSpPr txBox="1"/>
            <p:nvPr/>
          </p:nvSpPr>
          <p:spPr>
            <a:xfrm>
              <a:off x="0" y="314238"/>
              <a:ext cx="3620737" cy="1200326"/>
            </a:xfrm>
            <a:prstGeom prst="rect">
              <a:avLst/>
            </a:prstGeom>
            <a:noFill/>
            <a:ln>
              <a:noFill/>
            </a:ln>
          </p:spPr>
          <p:txBody>
            <a:bodyPr anchorCtr="0" anchor="ctr" bIns="45700" lIns="45700" spcFirstLastPara="1" rIns="45700" wrap="square" tIns="45700">
              <a:noAutofit/>
            </a:bodyPr>
            <a:lstStyle/>
            <a:p>
              <a:pPr indent="-285750" lvl="0" marL="285750" marR="0" rtl="0" algn="l">
                <a:spcBef>
                  <a:spcPts val="0"/>
                </a:spcBef>
                <a:spcAft>
                  <a:spcPts val="0"/>
                </a:spcAft>
                <a:buClr>
                  <a:srgbClr val="FFFFFF"/>
                </a:buClr>
                <a:buSzPts val="1800"/>
                <a:buFont typeface="Arial"/>
                <a:buChar char="•"/>
              </a:pPr>
              <a:r>
                <a:rPr lang="en-ID" sz="1800">
                  <a:solidFill>
                    <a:srgbClr val="FFFFFF"/>
                  </a:solidFill>
                  <a:latin typeface="Calibri"/>
                  <a:ea typeface="Calibri"/>
                  <a:cs typeface="Calibri"/>
                  <a:sym typeface="Calibri"/>
                </a:rPr>
                <a:t>Do not directly compensate those affected affected by market failure </a:t>
              </a:r>
              <a:endParaRPr/>
            </a:p>
            <a:p>
              <a:pPr indent="-285750" lvl="0" marL="285750" marR="0" rtl="0" algn="l">
                <a:spcBef>
                  <a:spcPts val="0"/>
                </a:spcBef>
                <a:spcAft>
                  <a:spcPts val="0"/>
                </a:spcAft>
                <a:buClr>
                  <a:srgbClr val="FFFFFF"/>
                </a:buClr>
                <a:buSzPts val="1800"/>
                <a:buFont typeface="Arial"/>
                <a:buChar char="•"/>
              </a:pPr>
              <a:r>
                <a:rPr lang="en-ID" sz="1800">
                  <a:solidFill>
                    <a:srgbClr val="FFFFFF"/>
                  </a:solidFill>
                  <a:latin typeface="Calibri"/>
                  <a:ea typeface="Calibri"/>
                  <a:cs typeface="Calibri"/>
                  <a:sym typeface="Calibri"/>
                </a:rPr>
                <a:t>May reduce market flexibility &amp; create barriers to entry</a:t>
              </a:r>
              <a:endParaRPr sz="1800">
                <a:solidFill>
                  <a:srgbClr val="FFFFFF"/>
                </a:solidFill>
                <a:latin typeface="Calibri"/>
                <a:ea typeface="Calibri"/>
                <a:cs typeface="Calibri"/>
                <a:sym typeface="Calibri"/>
              </a:endParaRPr>
            </a:p>
          </p:txBody>
        </p:sp>
      </p:grpSp>
    </p:spTree>
  </p:cSld>
  <p:clrMapOvr>
    <a:masterClrMapping/>
  </p:clrMapOvr>
  <p:transition spd="slow">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500"/>
                                        <p:tgtEl>
                                          <p:spTgt spid="6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1500"/>
                                        <p:tgtEl>
                                          <p:spTgt spid="6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1500"/>
                                        <p:tgtEl>
                                          <p:spTgt spid="6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500"/>
                                        <p:tgtEl>
                                          <p:spTgt spid="7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0"/>
          <p:cNvSpPr/>
          <p:nvPr/>
        </p:nvSpPr>
        <p:spPr>
          <a:xfrm>
            <a:off x="186466" y="159631"/>
            <a:ext cx="11779624"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Nationalisation and privatisation</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Nationalisation is the process by which governments take a private business into public ownership. </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In the UK, the period 1947–51 saw the extensive nationalisation of transport, fuel, power and the iron and steel industries. </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Some manufacturing businesses – such as shipbuilding, aerospace, vehicle production and sugar beet processing – followed this trend. </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Many countries in the world have nationalised their railways, airlines, mining, electricity and water industries as well as, more recently, banks and financial services.</a:t>
            </a:r>
            <a:endParaRPr/>
          </a:p>
          <a:p>
            <a:pPr indent="0" lvl="0" marL="0" marR="0" rtl="0" algn="l">
              <a:spcBef>
                <a:spcPts val="0"/>
              </a:spcBef>
              <a:spcAft>
                <a:spcPts val="0"/>
              </a:spcAft>
              <a:buNone/>
            </a:pPr>
            <a:r>
              <a:t/>
            </a:r>
            <a:endParaRPr sz="1800">
              <a:solidFill>
                <a:srgbClr val="1A1818"/>
              </a:solidFill>
              <a:latin typeface="Helvetica Neue"/>
              <a:ea typeface="Helvetica Neue"/>
              <a:cs typeface="Helvetica Neue"/>
              <a:sym typeface="Helvetica Neue"/>
            </a:endParaRPr>
          </a:p>
          <a:p>
            <a:pPr indent="0" lvl="0" marL="0" marR="0" rtl="0" algn="l">
              <a:spcBef>
                <a:spcPts val="0"/>
              </a:spcBef>
              <a:spcAft>
                <a:spcPts val="0"/>
              </a:spcAft>
              <a:buNone/>
            </a:pPr>
            <a:r>
              <a:rPr lang="en-ID" sz="1800">
                <a:solidFill>
                  <a:srgbClr val="1A1818"/>
                </a:solidFill>
                <a:latin typeface="Helvetica Neue"/>
                <a:ea typeface="Helvetica Neue"/>
                <a:cs typeface="Helvetica Neue"/>
                <a:sym typeface="Helvetica Neue"/>
              </a:rPr>
              <a:t>Public corporations:</a:t>
            </a:r>
            <a:endParaRPr/>
          </a:p>
          <a:p>
            <a:pPr indent="0" lvl="0" marL="0" marR="0" rtl="0" algn="l">
              <a:spcBef>
                <a:spcPts val="0"/>
              </a:spcBef>
              <a:spcAft>
                <a:spcPts val="0"/>
              </a:spcAft>
              <a:buNone/>
            </a:pPr>
            <a:r>
              <a:t/>
            </a:r>
            <a:endParaRPr sz="1800">
              <a:solidFill>
                <a:srgbClr val="1A1818"/>
              </a:solidFill>
              <a:latin typeface="Helvetica Neue"/>
              <a:ea typeface="Helvetica Neue"/>
              <a:cs typeface="Helvetica Neue"/>
              <a:sym typeface="Helvetica Neue"/>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A business owned by the government and run by Directors appointed by the government. These businesses usually include the water supply, electricity supply, etc. The government give the directors a set of objectives that they will have to follow:</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to keep prices low so everybody can afford the service.</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to keep people employed.</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to offer a service to the public everywhere.</a:t>
            </a:r>
            <a:endParaRPr sz="1800">
              <a:solidFill>
                <a:srgbClr val="1A1818"/>
              </a:solidFill>
              <a:latin typeface="Helvetica Neue"/>
              <a:ea typeface="Helvetica Neue"/>
              <a:cs typeface="Helvetica Neue"/>
              <a:sym typeface="Helvetica Neu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1"/>
          <p:cNvSpPr/>
          <p:nvPr/>
        </p:nvSpPr>
        <p:spPr>
          <a:xfrm>
            <a:off x="121919" y="310323"/>
            <a:ext cx="11908715" cy="535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1800">
                <a:solidFill>
                  <a:schemeClr val="dk1"/>
                </a:solidFill>
                <a:latin typeface="Calibri"/>
                <a:ea typeface="Calibri"/>
                <a:cs typeface="Calibri"/>
                <a:sym typeface="Calibri"/>
              </a:rPr>
              <a:t>Advantages of Public Corporations</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With a public corporation, every decision will be made after considering the benefits and full costs.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Public corporations can be used to impact a country's economic activity.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Government may encourage a public corporation to boost their output in order to increase the overall output of the country. (GDP)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In an industry where having only one firm makes (Utilities)  the most sense, a public corporation won't abuse its power.</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When a government owns an entire industry, it simplifies coordination and planning.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For example, if the government operates a country's train system, it can coordinate timetables to make sure that the trains run on time. </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For essential industries such as transportation and electricity, it is important that prices remain low and quality remains high, which is why many industries rely on public corporations.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Using public corporations in this way can benefit the general public by: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Improving quality of service.</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Lowering prices.</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Stabilizing prices.</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which can be a concern with private corporations.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2"/>
          <p:cNvSpPr/>
          <p:nvPr/>
        </p:nvSpPr>
        <p:spPr>
          <a:xfrm>
            <a:off x="111162" y="83188"/>
            <a:ext cx="12080838" cy="6186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1800">
                <a:solidFill>
                  <a:schemeClr val="dk1"/>
                </a:solidFill>
                <a:latin typeface="Calibri"/>
                <a:ea typeface="Calibri"/>
                <a:cs typeface="Calibri"/>
                <a:sym typeface="Calibri"/>
              </a:rPr>
              <a:t>Disadvantages of Public Corporations</a:t>
            </a:r>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Difficult to manage</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The most noteworthy disadvantage of public corporations is that these organizations are extremely difficult to manage. Because public corporations are so large, the process of making decisions can be very slow as it takes longer to hold meetings and communicate with staff.</a:t>
            </a:r>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Inefficiency and Poor Quality</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Inefficiency is also a potential disadvantage of a public corporation. Because public corporations know that they have little to no competition (NO INCENTIVE) , are acting as a monopoly, and are unable to go bankrupt, they may offer low quality products for expensive prices.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Restrictive Access to Revenue</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If a public corporation is losing instead of making money, they may need to be subsidized. When tax revenue is needed to support a failing corporation, it means this revenue cannot be used for other vital purposes such as training.</a:t>
            </a:r>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The losses of public corporations are often subsidized by the government, and if this occurs regularly, it can take a huge toll on government finances. This can be particularly disastrous for developing nation.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Lack of Flexibility and Independence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ID" sz="1800">
                <a:solidFill>
                  <a:schemeClr val="dk1"/>
                </a:solidFill>
                <a:latin typeface="Calibri"/>
                <a:ea typeface="Calibri"/>
                <a:cs typeface="Calibri"/>
                <a:sym typeface="Calibri"/>
              </a:rPr>
              <a:t>Public corporations must deal with almost constant political interference and may need to satisfy the wishes of politicians.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ID" sz="1800">
                <a:solidFill>
                  <a:schemeClr val="dk1"/>
                </a:solidFill>
                <a:latin typeface="Calibri"/>
                <a:ea typeface="Calibri"/>
                <a:cs typeface="Calibri"/>
                <a:sym typeface="Calibri"/>
              </a:rPr>
              <a:t>Potential for Corruption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3"/>
          <p:cNvSpPr/>
          <p:nvPr/>
        </p:nvSpPr>
        <p:spPr>
          <a:xfrm>
            <a:off x="229495" y="169083"/>
            <a:ext cx="6676913"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1800">
                <a:solidFill>
                  <a:srgbClr val="1A1818"/>
                </a:solidFill>
                <a:latin typeface="Helvetica Neue"/>
                <a:ea typeface="Helvetica Neue"/>
                <a:cs typeface="Helvetica Neue"/>
                <a:sym typeface="Helvetica Neue"/>
              </a:rPr>
              <a:t>Taking the UK economy as a particular example, it is possible to recognise various reasons for the extensive privatisation shown in </a:t>
            </a:r>
            <a:r>
              <a:rPr lang="en-ID" sz="1800">
                <a:solidFill>
                  <a:srgbClr val="0E6E6D"/>
                </a:solidFill>
                <a:latin typeface="Helvetica Neue"/>
                <a:ea typeface="Helvetica Neue"/>
                <a:cs typeface="Helvetica Neue"/>
                <a:sym typeface="Helvetica Neue"/>
              </a:rPr>
              <a:t>Table 3.1</a:t>
            </a:r>
            <a:r>
              <a:rPr lang="en-ID" sz="1800">
                <a:solidFill>
                  <a:srgbClr val="1A1818"/>
                </a:solidFill>
                <a:latin typeface="Helvetica Neue"/>
                <a:ea typeface="Helvetica Neue"/>
                <a:cs typeface="Helvetica Neue"/>
                <a:sym typeface="Helvetica Neue"/>
              </a:rPr>
              <a:t>. Some are economic, others much more concerned with political motivation. For example:</a:t>
            </a:r>
            <a:endParaRPr/>
          </a:p>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 </a:t>
            </a:r>
            <a:r>
              <a:rPr lang="en-ID" sz="1800">
                <a:solidFill>
                  <a:srgbClr val="1A1818"/>
                </a:solidFill>
                <a:latin typeface="Helvetica Neue"/>
                <a:ea typeface="Helvetica Neue"/>
                <a:cs typeface="Helvetica Neue"/>
                <a:sym typeface="Helvetica Neue"/>
              </a:rPr>
              <a:t>a deliberate commitment to reduce government involvement in the economy</a:t>
            </a:r>
            <a:endParaRPr/>
          </a:p>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 </a:t>
            </a:r>
            <a:r>
              <a:rPr lang="en-ID" sz="1800">
                <a:solidFill>
                  <a:srgbClr val="1A1818"/>
                </a:solidFill>
                <a:latin typeface="Helvetica Neue"/>
                <a:ea typeface="Helvetica Neue"/>
                <a:cs typeface="Helvetica Neue"/>
                <a:sym typeface="Helvetica Neue"/>
              </a:rPr>
              <a:t>to widen share ownership among the population and among the employees of the privatised companies</a:t>
            </a:r>
            <a:endParaRPr/>
          </a:p>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 </a:t>
            </a:r>
            <a:r>
              <a:rPr b="1" lang="en-ID" sz="1800">
                <a:solidFill>
                  <a:srgbClr val="1A1818"/>
                </a:solidFill>
                <a:latin typeface="Helvetica Neue"/>
                <a:ea typeface="Helvetica Neue"/>
                <a:cs typeface="Helvetica Neue"/>
                <a:sym typeface="Helvetica Neue"/>
              </a:rPr>
              <a:t>benefits for consumers in the form of lower prices, wider choice and a better quality product or service</a:t>
            </a:r>
            <a:endParaRPr/>
          </a:p>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 </a:t>
            </a:r>
            <a:r>
              <a:rPr lang="en-ID" sz="1800">
                <a:solidFill>
                  <a:srgbClr val="1A1818"/>
                </a:solidFill>
                <a:latin typeface="Helvetica Neue"/>
                <a:ea typeface="Helvetica Neue"/>
                <a:cs typeface="Helvetica Neue"/>
                <a:sym typeface="Helvetica Neue"/>
              </a:rPr>
              <a:t>the sale of nationalised industries has generated substantial income for the UK government over a long period of time. This has been estimated to be £70–80 billion</a:t>
            </a:r>
            <a:endParaRPr/>
          </a:p>
          <a:p>
            <a:pPr indent="0" lvl="0" marL="0" marR="0" rtl="0" algn="l">
              <a:spcBef>
                <a:spcPts val="0"/>
              </a:spcBef>
              <a:spcAft>
                <a:spcPts val="0"/>
              </a:spcAft>
              <a:buNone/>
            </a:pPr>
            <a:r>
              <a:rPr lang="en-ID" sz="1800">
                <a:solidFill>
                  <a:srgbClr val="149755"/>
                </a:solidFill>
                <a:latin typeface="Helvetica Neue"/>
                <a:ea typeface="Helvetica Neue"/>
                <a:cs typeface="Helvetica Neue"/>
                <a:sym typeface="Helvetica Neue"/>
              </a:rPr>
              <a:t>■ </a:t>
            </a:r>
            <a:r>
              <a:rPr lang="en-ID" sz="1800">
                <a:solidFill>
                  <a:srgbClr val="1A1818"/>
                </a:solidFill>
                <a:latin typeface="Helvetica Neue"/>
                <a:ea typeface="Helvetica Neue"/>
                <a:cs typeface="Helvetica Neue"/>
                <a:sym typeface="Helvetica Neue"/>
              </a:rPr>
              <a:t>privatised companies can be successful in raising capital, lowering prices and cutting out waste; </a:t>
            </a:r>
            <a:r>
              <a:rPr b="1" lang="en-ID" sz="1800">
                <a:solidFill>
                  <a:srgbClr val="1A1818"/>
                </a:solidFill>
                <a:latin typeface="Helvetica Neue"/>
                <a:ea typeface="Helvetica Neue"/>
                <a:cs typeface="Helvetica Neue"/>
                <a:sym typeface="Helvetica Neue"/>
              </a:rPr>
              <a:t>they are more efficient than state-owned operations.</a:t>
            </a:r>
            <a:endParaRPr/>
          </a:p>
        </p:txBody>
      </p:sp>
      <p:pic>
        <p:nvPicPr>
          <p:cNvPr id="726" name="Google Shape;726;p103"/>
          <p:cNvPicPr preferRelativeResize="0"/>
          <p:nvPr/>
        </p:nvPicPr>
        <p:blipFill rotWithShape="1">
          <a:blip r:embed="rId3">
            <a:alphaModFix/>
          </a:blip>
          <a:srcRect b="0" l="0" r="0" t="0"/>
          <a:stretch/>
        </p:blipFill>
        <p:spPr>
          <a:xfrm>
            <a:off x="7195820" y="0"/>
            <a:ext cx="4749800" cy="6286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4"/>
          <p:cNvSpPr txBox="1"/>
          <p:nvPr/>
        </p:nvSpPr>
        <p:spPr>
          <a:xfrm>
            <a:off x="0" y="217467"/>
            <a:ext cx="11685900" cy="57057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ID" sz="1900"/>
              <a:t>Advantages of state provision:</a:t>
            </a:r>
            <a:endParaRPr sz="1900"/>
          </a:p>
          <a:p>
            <a:pPr indent="0" lvl="0" marL="0" rtl="0" algn="l">
              <a:spcBef>
                <a:spcPts val="0"/>
              </a:spcBef>
              <a:spcAft>
                <a:spcPts val="0"/>
              </a:spcAft>
              <a:buNone/>
            </a:pPr>
            <a:r>
              <a:t/>
            </a:r>
            <a:endParaRPr sz="1900"/>
          </a:p>
          <a:p>
            <a:pPr indent="-425450" lvl="0" marL="609600" rtl="0" algn="l">
              <a:spcBef>
                <a:spcPts val="0"/>
              </a:spcBef>
              <a:spcAft>
                <a:spcPts val="0"/>
              </a:spcAft>
              <a:buSzPts val="1900"/>
              <a:buChar char="●"/>
            </a:pPr>
            <a:r>
              <a:rPr lang="en-ID" sz="1900"/>
              <a:t>Government provision of public goods is the only way they can be produced. Remember the free market will not generate a price that can support the production of a public good.</a:t>
            </a:r>
            <a:endParaRPr sz="1900"/>
          </a:p>
          <a:p>
            <a:pPr indent="-425450" lvl="0" marL="609600" rtl="0" algn="l">
              <a:spcBef>
                <a:spcPts val="0"/>
              </a:spcBef>
              <a:spcAft>
                <a:spcPts val="0"/>
              </a:spcAft>
              <a:buSzPts val="1900"/>
              <a:buChar char="●"/>
            </a:pPr>
            <a:r>
              <a:rPr lang="en-ID" sz="1900"/>
              <a:t>Government are more likely to provide quasi-public goods near the socially efficient output.</a:t>
            </a:r>
            <a:endParaRPr sz="1900"/>
          </a:p>
          <a:p>
            <a:pPr indent="-425450" lvl="0" marL="609600" rtl="0" algn="l">
              <a:spcBef>
                <a:spcPts val="0"/>
              </a:spcBef>
              <a:spcAft>
                <a:spcPts val="0"/>
              </a:spcAft>
              <a:buSzPts val="1900"/>
              <a:buChar char="●"/>
            </a:pPr>
            <a:r>
              <a:rPr lang="en-ID" sz="1900"/>
              <a:t>When the government is providing a public good it is more likely to make decisions in the public interest compared to  private sector businesses that aim to make a profit. This could be important in the provision of quasi-public goods such a parks. ,</a:t>
            </a:r>
            <a:endParaRPr sz="1900"/>
          </a:p>
          <a:p>
            <a:pPr indent="-425450" lvl="0" marL="609600" rtl="0" algn="l">
              <a:spcBef>
                <a:spcPts val="0"/>
              </a:spcBef>
              <a:spcAft>
                <a:spcPts val="0"/>
              </a:spcAft>
              <a:buSzPts val="1900"/>
              <a:buChar char="●"/>
            </a:pPr>
            <a:r>
              <a:rPr lang="en-ID" sz="1900"/>
              <a:t>Governments can provide public goods at zero price so they are available to low-income households.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ID" sz="1900"/>
              <a:t>Disadvantages of state provision:</a:t>
            </a:r>
            <a:endParaRPr sz="1900"/>
          </a:p>
          <a:p>
            <a:pPr indent="0" lvl="0" marL="0" rtl="0" algn="l">
              <a:spcBef>
                <a:spcPts val="0"/>
              </a:spcBef>
              <a:spcAft>
                <a:spcPts val="0"/>
              </a:spcAft>
              <a:buNone/>
            </a:pPr>
            <a:r>
              <a:t/>
            </a:r>
            <a:endParaRPr sz="1900"/>
          </a:p>
          <a:p>
            <a:pPr indent="-425450" lvl="0" marL="609600" rtl="0" algn="l">
              <a:spcBef>
                <a:spcPts val="0"/>
              </a:spcBef>
              <a:spcAft>
                <a:spcPts val="0"/>
              </a:spcAft>
              <a:buSzPts val="1900"/>
              <a:buChar char="●"/>
            </a:pPr>
            <a:r>
              <a:rPr lang="en-ID" sz="1900"/>
              <a:t>The cost of providing state funded and managed public goods is extremely high and there is a significant opportunity cost to the government in terms of other areas of expenditure.</a:t>
            </a:r>
            <a:endParaRPr sz="1900"/>
          </a:p>
          <a:p>
            <a:pPr indent="-425450" lvl="0" marL="609600" rtl="0" algn="l">
              <a:spcBef>
                <a:spcPts val="0"/>
              </a:spcBef>
              <a:spcAft>
                <a:spcPts val="0"/>
              </a:spcAft>
              <a:buSzPts val="1900"/>
              <a:buChar char="●"/>
            </a:pPr>
            <a:r>
              <a:rPr lang="en-ID" sz="1900"/>
              <a:t>Some people question the efficiency of state-run organisations that provide public goods.</a:t>
            </a:r>
            <a:endParaRPr sz="1900"/>
          </a:p>
          <a:p>
            <a:pPr indent="-425450" lvl="0" marL="609600" rtl="0" algn="l">
              <a:spcBef>
                <a:spcPts val="0"/>
              </a:spcBef>
              <a:spcAft>
                <a:spcPts val="0"/>
              </a:spcAft>
              <a:buSzPts val="1900"/>
              <a:buChar char="●"/>
            </a:pPr>
            <a:r>
              <a:rPr lang="en-ID" sz="1900"/>
              <a:t>State managed and organised public goods can be influenced by political decision making which may not be in the best interests of society. For example, expenditure on defence can influenced by political rather than welfare factors.</a:t>
            </a:r>
            <a:endParaRPr sz="1900"/>
          </a:p>
          <a:p>
            <a:pPr indent="-425450" lvl="0" marL="609600" rtl="0" algn="l">
              <a:spcBef>
                <a:spcPts val="0"/>
              </a:spcBef>
              <a:spcAft>
                <a:spcPts val="0"/>
              </a:spcAft>
              <a:buSzPts val="1900"/>
              <a:buChar char="●"/>
            </a:pPr>
            <a:r>
              <a:rPr lang="en-ID" sz="1900"/>
              <a:t>It is impossible to accurately know the level of provision of the public good that is socially efficient.</a:t>
            </a:r>
            <a:endParaRPr sz="1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5"/>
          <p:cNvSpPr/>
          <p:nvPr/>
        </p:nvSpPr>
        <p:spPr>
          <a:xfrm>
            <a:off x="0" y="202696"/>
            <a:ext cx="12037807" cy="5841908"/>
          </a:xfrm>
          <a:prstGeom prst="rect">
            <a:avLst/>
          </a:prstGeom>
          <a:noFill/>
          <a:ln>
            <a:noFill/>
          </a:ln>
        </p:spPr>
        <p:txBody>
          <a:bodyPr anchorCtr="0" anchor="ctr" bIns="238050" lIns="476100" spcFirstLastPara="1" rIns="0" wrap="square" tIns="0">
            <a:noAutofit/>
          </a:bodyPr>
          <a:lstStyle/>
          <a:p>
            <a:pPr indent="0" lvl="0" marL="0" marR="0" rtl="0" algn="l">
              <a:lnSpc>
                <a:spcPct val="100000"/>
              </a:lnSpc>
              <a:spcBef>
                <a:spcPts val="0"/>
              </a:spcBef>
              <a:spcAft>
                <a:spcPts val="0"/>
              </a:spcAft>
              <a:buClr>
                <a:srgbClr val="1A1818"/>
              </a:buClr>
              <a:buSzPts val="1800"/>
              <a:buFont typeface="Helvetica Neue"/>
              <a:buNone/>
            </a:pPr>
            <a:r>
              <a:rPr b="1" lang="en-ID" sz="1800">
                <a:solidFill>
                  <a:srgbClr val="1A1818"/>
                </a:solidFill>
                <a:latin typeface="Helvetica Neue"/>
                <a:ea typeface="Helvetica Neue"/>
                <a:cs typeface="Helvetica Neue"/>
                <a:sym typeface="Helvetica Neue"/>
              </a:rPr>
              <a:t>Disadvantages of privatization</a:t>
            </a:r>
            <a:br>
              <a:rPr b="1" lang="en-ID" sz="1800">
                <a:solidFill>
                  <a:srgbClr val="1A1818"/>
                </a:solidFill>
                <a:latin typeface="Helvetica Neue"/>
                <a:ea typeface="Helvetica Neue"/>
                <a:cs typeface="Helvetica Neue"/>
                <a:sym typeface="Helvetica Neue"/>
              </a:rPr>
            </a:br>
            <a:endParaRPr b="1" sz="1800">
              <a:solidFill>
                <a:srgbClr val="1A1818"/>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ID" sz="1800">
                <a:solidFill>
                  <a:srgbClr val="1A1818"/>
                </a:solidFill>
                <a:latin typeface="Helvetica Neue"/>
                <a:ea typeface="Helvetica Neue"/>
                <a:cs typeface="Helvetica Neue"/>
                <a:sym typeface="Helvetica Neue"/>
              </a:rPr>
              <a:t>Firms may not face market forces   </a:t>
            </a:r>
            <a:br>
              <a:rPr lang="en-ID" sz="1800">
                <a:solidFill>
                  <a:srgbClr val="1A1818"/>
                </a:solidFill>
                <a:latin typeface="Helvetica Neue"/>
                <a:ea typeface="Helvetica Neue"/>
                <a:cs typeface="Helvetica Neue"/>
                <a:sym typeface="Helvetica Neue"/>
              </a:rPr>
            </a:br>
            <a:endParaRPr sz="1800">
              <a:solidFill>
                <a:srgbClr val="1A1818"/>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Privatization could still create a  private monopoly which might seek to set higher prices, lower quality &amp; quantities  which exploit consumers. Therefore it is better to have a public monopoly rather than a private monopoly which can exploit the consumer.</a:t>
            </a:r>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1A181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1A1818"/>
              </a:buClr>
              <a:buSzPts val="1800"/>
              <a:buFont typeface="Helvetica Neue"/>
              <a:buNone/>
            </a:pPr>
            <a:r>
              <a:rPr lang="en-ID" sz="1800">
                <a:solidFill>
                  <a:srgbClr val="1A1818"/>
                </a:solidFill>
                <a:latin typeface="Helvetica Neue"/>
                <a:ea typeface="Helvetica Neue"/>
                <a:cs typeface="Helvetica Neue"/>
                <a:sym typeface="Helvetica Neue"/>
              </a:rPr>
              <a:t>Short-termism of firms</a:t>
            </a:r>
            <a:endParaRPr/>
          </a:p>
          <a:p>
            <a:pPr indent="0" lvl="0" marL="0" marR="0" rtl="0" algn="l">
              <a:lnSpc>
                <a:spcPct val="100000"/>
              </a:lnSpc>
              <a:spcBef>
                <a:spcPts val="0"/>
              </a:spcBef>
              <a:spcAft>
                <a:spcPts val="0"/>
              </a:spcAft>
              <a:buClr>
                <a:schemeClr val="dk1"/>
              </a:buClr>
              <a:buSzPts val="1800"/>
              <a:buFont typeface="Arial"/>
              <a:buNone/>
            </a:pPr>
            <a:r>
              <a:t/>
            </a:r>
            <a:endParaRPr sz="1800">
              <a:solidFill>
                <a:srgbClr val="1A1818"/>
              </a:solidFill>
              <a:latin typeface="Helvetica Neue"/>
              <a:ea typeface="Helvetica Neue"/>
              <a:cs typeface="Helvetica Neue"/>
              <a:sym typeface="Helvetica Neue"/>
            </a:endParaRPr>
          </a:p>
          <a:p>
            <a:pPr indent="-285750" lvl="0" marL="285750" marR="0" rtl="0" algn="l">
              <a:lnSpc>
                <a:spcPct val="100000"/>
              </a:lnSpc>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To please shareholders they may seek to increase short term profits and avoid investing in long term projects. For example, the UK is suffering from a lack of investment in new energy sources; the privatized companies are trying to make use of existing plants rather than invest in new ones.</a:t>
            </a:r>
            <a:endParaRPr/>
          </a:p>
          <a:p>
            <a:pPr indent="-285750" lvl="0" marL="285750" marR="0" rtl="0" algn="l">
              <a:lnSpc>
                <a:spcPct val="100000"/>
              </a:lnSpc>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Poor quality of goods &amp; higher prices </a:t>
            </a:r>
            <a:endParaRPr/>
          </a:p>
          <a:p>
            <a:pPr indent="-285750" lvl="0" marL="285750" marR="0" rtl="0" algn="l">
              <a:lnSpc>
                <a:spcPct val="100000"/>
              </a:lnSpc>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Not take into account total costs &amp; benefits to society such has pollution </a:t>
            </a:r>
            <a:endParaRPr/>
          </a:p>
          <a:p>
            <a:pPr indent="-171450" lvl="0" marL="285750" marR="0" rtl="0" algn="l">
              <a:lnSpc>
                <a:spcPct val="100000"/>
              </a:lnSpc>
              <a:spcBef>
                <a:spcPts val="0"/>
              </a:spcBef>
              <a:spcAft>
                <a:spcPts val="0"/>
              </a:spcAft>
              <a:buClr>
                <a:schemeClr val="dk1"/>
              </a:buClr>
              <a:buSzPts val="1800"/>
              <a:buFont typeface="Arial"/>
              <a:buNone/>
            </a:pPr>
            <a:r>
              <a:t/>
            </a:r>
            <a:endParaRPr sz="1800">
              <a:solidFill>
                <a:srgbClr val="1A1818"/>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ID" sz="1800">
                <a:solidFill>
                  <a:srgbClr val="1A1818"/>
                </a:solidFill>
                <a:latin typeface="Helvetica Neue"/>
                <a:ea typeface="Helvetica Neue"/>
                <a:cs typeface="Helvetica Neue"/>
                <a:sym typeface="Helvetica Neue"/>
              </a:rPr>
              <a:t>Governments have less control in the economy </a:t>
            </a:r>
            <a:endParaRPr/>
          </a:p>
          <a:p>
            <a:pPr indent="-171450" lvl="0" marL="285750" marR="0" rtl="0" algn="l">
              <a:lnSpc>
                <a:spcPct val="100000"/>
              </a:lnSpc>
              <a:spcBef>
                <a:spcPts val="0"/>
              </a:spcBef>
              <a:spcAft>
                <a:spcPts val="0"/>
              </a:spcAft>
              <a:buClr>
                <a:schemeClr val="dk1"/>
              </a:buClr>
              <a:buSzPts val="1800"/>
              <a:buFont typeface="Arial"/>
              <a:buNone/>
            </a:pPr>
            <a:r>
              <a:t/>
            </a:r>
            <a:endParaRPr sz="1800">
              <a:solidFill>
                <a:srgbClr val="1A1818"/>
              </a:solidFill>
              <a:latin typeface="Helvetica Neue"/>
              <a:ea typeface="Helvetica Neue"/>
              <a:cs typeface="Helvetica Neue"/>
              <a:sym typeface="Helvetica Neue"/>
            </a:endParaRPr>
          </a:p>
          <a:p>
            <a:pPr indent="-171450" lvl="0" marL="285750" marR="0" rtl="0" algn="l">
              <a:lnSpc>
                <a:spcPct val="100000"/>
              </a:lnSpc>
              <a:spcBef>
                <a:spcPts val="0"/>
              </a:spcBef>
              <a:spcAft>
                <a:spcPts val="0"/>
              </a:spcAft>
              <a:buClr>
                <a:schemeClr val="dk1"/>
              </a:buClr>
              <a:buSzPts val="1800"/>
              <a:buFont typeface="Arial"/>
              <a:buNone/>
            </a:pPr>
            <a:r>
              <a:t/>
            </a:r>
            <a:endParaRPr sz="1800">
              <a:solidFill>
                <a:srgbClr val="1A181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000"/>
              <a:buFont typeface="Arial"/>
              <a:buNone/>
            </a:pPr>
            <a:br>
              <a:rPr b="0" i="0" lang="en-ID" sz="1000" u="none" cap="none" strike="noStrike">
                <a:solidFill>
                  <a:schemeClr val="dk1"/>
                </a:solidFill>
                <a:latin typeface="Arial"/>
                <a:ea typeface="Arial"/>
                <a:cs typeface="Arial"/>
                <a:sym typeface="Arial"/>
              </a:rPr>
            </a:br>
            <a:endParaRPr b="0" i="0" sz="1200" u="none" cap="none" strike="noStrike">
              <a:solidFill>
                <a:srgbClr val="3A3A3A"/>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6"/>
          <p:cNvSpPr/>
          <p:nvPr/>
        </p:nvSpPr>
        <p:spPr>
          <a:xfrm>
            <a:off x="240253" y="322346"/>
            <a:ext cx="11507097" cy="43396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D" sz="2400">
                <a:solidFill>
                  <a:srgbClr val="149755"/>
                </a:solidFill>
                <a:latin typeface="Helvetica Neue"/>
                <a:ea typeface="Helvetica Neue"/>
                <a:cs typeface="Helvetica Neue"/>
                <a:sym typeface="Helvetica Neue"/>
              </a:rPr>
              <a:t>Direct provision of goods and services</a:t>
            </a:r>
            <a:endParaRPr/>
          </a:p>
          <a:p>
            <a:pPr indent="0" lvl="0" marL="0" marR="0" rtl="0" algn="l">
              <a:spcBef>
                <a:spcPts val="0"/>
              </a:spcBef>
              <a:spcAft>
                <a:spcPts val="0"/>
              </a:spcAft>
              <a:buNone/>
            </a:pPr>
            <a:r>
              <a:t/>
            </a:r>
            <a:endParaRPr sz="1800">
              <a:solidFill>
                <a:srgbClr val="149755"/>
              </a:solidFill>
              <a:latin typeface="Helvetica Neue"/>
              <a:ea typeface="Helvetica Neue"/>
              <a:cs typeface="Helvetica Neue"/>
              <a:sym typeface="Helvetica Neue"/>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Produce some G &amp; S they think are essential </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These are produced provided free or subsidized Housing that is affordable, health &amp; education  </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If such services are used equally by all citizens, then those on lowest incomes gain most as a percentage of their income – thereby lowering inequality.</a:t>
            </a:r>
            <a:endParaRPr/>
          </a:p>
          <a:p>
            <a:pPr indent="-285750" lvl="0" marL="285750" marR="0" rtl="0" algn="l">
              <a:spcBef>
                <a:spcPts val="0"/>
              </a:spcBef>
              <a:spcAft>
                <a:spcPts val="0"/>
              </a:spcAft>
              <a:buClr>
                <a:srgbClr val="1A1818"/>
              </a:buClr>
              <a:buSzPts val="1800"/>
              <a:buFont typeface="Arial"/>
              <a:buChar char="•"/>
            </a:pPr>
            <a:r>
              <a:rPr lang="en-ID" sz="1800">
                <a:solidFill>
                  <a:srgbClr val="1A1818"/>
                </a:solidFill>
                <a:latin typeface="Helvetica Neue"/>
                <a:ea typeface="Helvetica Neue"/>
                <a:cs typeface="Helvetica Neue"/>
                <a:sym typeface="Helvetica Neue"/>
              </a:rPr>
              <a:t>The two most common examples of such free provision in many economies are merit goods, such as health care and education. These markets are subject to various market failures. </a:t>
            </a:r>
            <a:r>
              <a:rPr b="1" lang="en-ID" sz="1800">
                <a:solidFill>
                  <a:srgbClr val="1A1818"/>
                </a:solidFill>
                <a:latin typeface="Helvetica Neue"/>
                <a:ea typeface="Helvetica Neue"/>
                <a:cs typeface="Helvetica Neue"/>
                <a:sym typeface="Helvetica Neue"/>
              </a:rPr>
              <a:t>(merit goods) Under consumed </a:t>
            </a:r>
            <a:endParaRPr/>
          </a:p>
          <a:p>
            <a:pPr indent="-285750" lvl="0" marL="285750" marR="0" rtl="0" algn="l">
              <a:spcBef>
                <a:spcPts val="0"/>
              </a:spcBef>
              <a:spcAft>
                <a:spcPts val="0"/>
              </a:spcAft>
              <a:buClr>
                <a:srgbClr val="1A1818"/>
              </a:buClr>
              <a:buSzPts val="1800"/>
              <a:buFont typeface="Arial"/>
              <a:buChar char="•"/>
            </a:pPr>
            <a:r>
              <a:rPr b="1" lang="en-ID" sz="1800">
                <a:solidFill>
                  <a:srgbClr val="1A1818"/>
                </a:solidFill>
                <a:latin typeface="Helvetica Neue"/>
                <a:ea typeface="Helvetica Neue"/>
                <a:cs typeface="Helvetica Neue"/>
                <a:sym typeface="Helvetica Neue"/>
              </a:rPr>
              <a:t>To stimulate consumption pay private to produce and provide information about benefits or make consumption compulsory</a:t>
            </a:r>
            <a:endParaRPr/>
          </a:p>
          <a:p>
            <a:pPr indent="0" lvl="0" marL="0" marR="0" rtl="0" algn="l">
              <a:spcBef>
                <a:spcPts val="0"/>
              </a:spcBef>
              <a:spcAft>
                <a:spcPts val="0"/>
              </a:spcAft>
              <a:buNone/>
            </a:pPr>
            <a:r>
              <a:t/>
            </a:r>
            <a:endParaRPr b="1" sz="1800">
              <a:solidFill>
                <a:srgbClr val="1A1818"/>
              </a:solidFill>
              <a:latin typeface="Helvetica Neue"/>
              <a:ea typeface="Helvetica Neue"/>
              <a:cs typeface="Helvetica Neue"/>
              <a:sym typeface="Helvetica Neue"/>
            </a:endParaRPr>
          </a:p>
          <a:p>
            <a:pPr indent="0" lvl="0" marL="0" marR="0" rtl="0" algn="l">
              <a:spcBef>
                <a:spcPts val="0"/>
              </a:spcBef>
              <a:spcAft>
                <a:spcPts val="0"/>
              </a:spcAft>
              <a:buNone/>
            </a:pPr>
            <a:r>
              <a:rPr b="1" lang="en-ID" sz="1800">
                <a:solidFill>
                  <a:srgbClr val="1A1818"/>
                </a:solidFill>
                <a:latin typeface="Helvetica Neue"/>
                <a:ea typeface="Helvetica Neue"/>
                <a:cs typeface="Helvetica Neue"/>
                <a:sym typeface="Helvetica Neue"/>
              </a:rPr>
              <a:t>Public goods </a:t>
            </a:r>
            <a:endParaRPr/>
          </a:p>
          <a:p>
            <a:pPr indent="0" lvl="0" marL="0" marR="0" rtl="0" algn="l">
              <a:spcBef>
                <a:spcPts val="0"/>
              </a:spcBef>
              <a:spcAft>
                <a:spcPts val="0"/>
              </a:spcAft>
              <a:buNone/>
            </a:pPr>
            <a:r>
              <a:t/>
            </a:r>
            <a:endParaRPr b="1" sz="1800">
              <a:solidFill>
                <a:srgbClr val="1A1818"/>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rgbClr val="1A1818"/>
              </a:solidFill>
              <a:latin typeface="Helvetica Neue"/>
              <a:ea typeface="Helvetica Neue"/>
              <a:cs typeface="Helvetica Neue"/>
              <a:sym typeface="Helvetica Neue"/>
            </a:endParaRPr>
          </a:p>
          <a:p>
            <a:pPr indent="0" lvl="0" marL="0" marR="0" rtl="0" algn="l">
              <a:spcBef>
                <a:spcPts val="0"/>
              </a:spcBef>
              <a:spcAft>
                <a:spcPts val="0"/>
              </a:spcAft>
              <a:buNone/>
            </a:pPr>
            <a:r>
              <a:rPr b="1" lang="en-ID" sz="1800">
                <a:solidFill>
                  <a:srgbClr val="1A1818"/>
                </a:solidFill>
                <a:latin typeface="Helvetica Neue"/>
                <a:ea typeface="Helvetica Neue"/>
                <a:cs typeface="Helvetica Neue"/>
                <a:sym typeface="Helvetica Neue"/>
              </a:rPr>
              <a:t>  </a:t>
            </a:r>
            <a:endParaRPr b="1" sz="1800">
              <a:solidFill>
                <a:srgbClr val="1A1818"/>
              </a:solidFill>
              <a:latin typeface="Helvetica Neue"/>
              <a:ea typeface="Helvetica Neue"/>
              <a:cs typeface="Helvetica Neue"/>
              <a:sym typeface="Helvetica Neue"/>
            </a:endParaRPr>
          </a:p>
        </p:txBody>
      </p:sp>
      <p:sp>
        <p:nvSpPr>
          <p:cNvPr id="742" name="Google Shape;742;p106"/>
          <p:cNvSpPr/>
          <p:nvPr/>
        </p:nvSpPr>
        <p:spPr>
          <a:xfrm>
            <a:off x="6044422" y="3247165"/>
            <a:ext cx="6096000" cy="2585323"/>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Pure public goods are </a:t>
            </a:r>
            <a:r>
              <a:rPr b="1" i="0" lang="en-ID" sz="1800" u="none" strike="noStrike">
                <a:solidFill>
                  <a:srgbClr val="011010"/>
                </a:solidFill>
                <a:latin typeface="Arial"/>
                <a:ea typeface="Arial"/>
                <a:cs typeface="Arial"/>
                <a:sym typeface="Arial"/>
              </a:rPr>
              <a:t>not normally provided by the private sector </a:t>
            </a:r>
            <a:r>
              <a:rPr b="0" i="0" lang="en-ID" sz="1800" u="none" strike="noStrike">
                <a:solidFill>
                  <a:srgbClr val="011010"/>
                </a:solidFill>
                <a:latin typeface="Arial"/>
                <a:ea typeface="Arial"/>
                <a:cs typeface="Arial"/>
                <a:sym typeface="Arial"/>
              </a:rPr>
              <a:t>because they would be unable to supply them for a profit.</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It is up to the government to decide what output of public goods is appropriate for society.</a:t>
            </a:r>
            <a:endParaRPr/>
          </a:p>
          <a:p>
            <a:pPr indent="-114300" lvl="0" marL="0" marR="0" rtl="0" algn="l">
              <a:spcBef>
                <a:spcPts val="0"/>
              </a:spcBef>
              <a:spcAft>
                <a:spcPts val="0"/>
              </a:spcAft>
              <a:buClr>
                <a:srgbClr val="011010"/>
              </a:buClr>
              <a:buSzPts val="1800"/>
              <a:buFont typeface="Arial"/>
              <a:buChar char="•"/>
            </a:pPr>
            <a:r>
              <a:rPr lang="en-ID" sz="1800">
                <a:solidFill>
                  <a:srgbClr val="011010"/>
                </a:solidFill>
                <a:latin typeface="Arial"/>
                <a:ea typeface="Arial"/>
                <a:cs typeface="Arial"/>
                <a:sym typeface="Arial"/>
              </a:rPr>
              <a:t>Financed through taxes </a:t>
            </a:r>
            <a:endParaRPr/>
          </a:p>
          <a:p>
            <a:pPr indent="-114300" lvl="0" marL="0" marR="0" rtl="0" algn="l">
              <a:spcBef>
                <a:spcPts val="0"/>
              </a:spcBef>
              <a:spcAft>
                <a:spcPts val="0"/>
              </a:spcAft>
              <a:buClr>
                <a:srgbClr val="011010"/>
              </a:buClr>
              <a:buSzPts val="1800"/>
              <a:buFont typeface="Arial"/>
              <a:buChar char="•"/>
            </a:pPr>
            <a:r>
              <a:rPr b="0" i="0" lang="en-ID" sz="1800" u="none" strike="noStrike">
                <a:solidFill>
                  <a:srgbClr val="011010"/>
                </a:solidFill>
                <a:latin typeface="Arial"/>
                <a:ea typeface="Arial"/>
                <a:cs typeface="Arial"/>
                <a:sym typeface="Arial"/>
              </a:rPr>
              <a:t>Private firms have no incentive to provide goods due t free rider problem.</a:t>
            </a:r>
            <a:endParaRPr/>
          </a:p>
          <a:p>
            <a:pPr indent="-114300" lvl="0" marL="0" marR="0" rtl="0" algn="l">
              <a:spcBef>
                <a:spcPts val="0"/>
              </a:spcBef>
              <a:spcAft>
                <a:spcPts val="0"/>
              </a:spcAft>
              <a:buClr>
                <a:srgbClr val="011010"/>
              </a:buClr>
              <a:buSzPts val="1800"/>
              <a:buFont typeface="Arial"/>
              <a:buChar char="•"/>
            </a:pPr>
            <a:r>
              <a:rPr lang="en-ID" sz="1800">
                <a:solidFill>
                  <a:srgbClr val="011010"/>
                </a:solidFill>
                <a:latin typeface="Arial"/>
                <a:ea typeface="Arial"/>
                <a:cs typeface="Arial"/>
                <a:sym typeface="Arial"/>
              </a:rPr>
              <a:t>Unable to change thus no profit </a:t>
            </a:r>
            <a:r>
              <a:rPr b="0" i="0" lang="en-ID" sz="1800" u="none" strike="noStrike">
                <a:solidFill>
                  <a:srgbClr val="011010"/>
                </a:solidFill>
                <a:latin typeface="Arial"/>
                <a:ea typeface="Arial"/>
                <a:cs typeface="Arial"/>
                <a:sym typeface="Arial"/>
              </a:rPr>
              <a:t> </a:t>
            </a:r>
            <a:endParaRPr/>
          </a:p>
        </p:txBody>
      </p:sp>
      <p:pic>
        <p:nvPicPr>
          <p:cNvPr id="743" name="Google Shape;743;p106"/>
          <p:cNvPicPr preferRelativeResize="0"/>
          <p:nvPr/>
        </p:nvPicPr>
        <p:blipFill rotWithShape="1">
          <a:blip r:embed="rId3">
            <a:alphaModFix/>
          </a:blip>
          <a:srcRect b="0" l="0" r="0" t="0"/>
          <a:stretch/>
        </p:blipFill>
        <p:spPr>
          <a:xfrm>
            <a:off x="57027" y="3860351"/>
            <a:ext cx="5804169" cy="27340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2"/>
          <p:cNvPicPr preferRelativeResize="0"/>
          <p:nvPr/>
        </p:nvPicPr>
        <p:blipFill rotWithShape="1">
          <a:blip r:embed="rId3">
            <a:alphaModFix/>
          </a:blip>
          <a:srcRect b="0" l="0" r="0" t="0"/>
          <a:stretch/>
        </p:blipFill>
        <p:spPr>
          <a:xfrm>
            <a:off x="2667000"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7"/>
          <p:cNvSpPr/>
          <p:nvPr/>
        </p:nvSpPr>
        <p:spPr>
          <a:xfrm>
            <a:off x="3593054" y="163904"/>
            <a:ext cx="8401722" cy="701730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1800" u="none" strike="noStrike">
                <a:solidFill>
                  <a:srgbClr val="333333"/>
                </a:solidFill>
                <a:latin typeface="Calibri"/>
                <a:ea typeface="Calibri"/>
                <a:cs typeface="Calibri"/>
                <a:sym typeface="Calibri"/>
              </a:rPr>
              <a:t>The prevalence of income inequality in free market economies </a:t>
            </a:r>
            <a:endParaRPr/>
          </a:p>
          <a:p>
            <a:pPr indent="-285750" lvl="0" marL="285750" marR="0" rtl="0" algn="l">
              <a:spcBef>
                <a:spcPts val="0"/>
              </a:spcBef>
              <a:spcAft>
                <a:spcPts val="0"/>
              </a:spcAft>
              <a:buClr>
                <a:srgbClr val="333333"/>
              </a:buClr>
              <a:buSzPts val="1800"/>
              <a:buFont typeface="Arial"/>
              <a:buChar char="•"/>
            </a:pPr>
            <a:r>
              <a:rPr lang="en-ID" sz="1800">
                <a:solidFill>
                  <a:srgbClr val="333333"/>
                </a:solidFill>
                <a:latin typeface="Calibri"/>
                <a:ea typeface="Calibri"/>
                <a:cs typeface="Calibri"/>
                <a:sym typeface="Calibri"/>
              </a:rPr>
              <a:t>To intervene based on equity </a:t>
            </a:r>
            <a:endParaRPr/>
          </a:p>
          <a:p>
            <a:pPr indent="-285750" lvl="0" marL="285750" marR="0" rtl="0" algn="l">
              <a:spcBef>
                <a:spcPts val="0"/>
              </a:spcBef>
              <a:spcAft>
                <a:spcPts val="0"/>
              </a:spcAft>
              <a:buClr>
                <a:srgbClr val="333333"/>
              </a:buClr>
              <a:buSzPts val="1800"/>
              <a:buFont typeface="Arial"/>
              <a:buChar char="•"/>
            </a:pPr>
            <a:r>
              <a:rPr b="0" i="0" lang="en-ID" sz="1800" u="none" strike="noStrike">
                <a:solidFill>
                  <a:srgbClr val="333333"/>
                </a:solidFill>
                <a:latin typeface="Calibri"/>
                <a:ea typeface="Calibri"/>
                <a:cs typeface="Calibri"/>
                <a:sym typeface="Calibri"/>
              </a:rPr>
              <a:t>Those who are born rich are more likely to become rich, while individuals who are born poor are more likely to live a life of relative poverty. </a:t>
            </a:r>
            <a:endParaRPr/>
          </a:p>
          <a:p>
            <a:pPr indent="-285750" lvl="0" marL="285750" marR="0" rtl="0" algn="l">
              <a:spcBef>
                <a:spcPts val="0"/>
              </a:spcBef>
              <a:spcAft>
                <a:spcPts val="0"/>
              </a:spcAft>
              <a:buClr>
                <a:srgbClr val="333333"/>
              </a:buClr>
              <a:buSzPts val="1800"/>
              <a:buFont typeface="Arial"/>
              <a:buChar char="•"/>
            </a:pPr>
            <a:r>
              <a:rPr b="0" i="0" lang="en-ID" sz="1800" u="none" strike="noStrike">
                <a:solidFill>
                  <a:srgbClr val="333333"/>
                </a:solidFill>
                <a:latin typeface="Calibri"/>
                <a:ea typeface="Calibri"/>
                <a:cs typeface="Calibri"/>
                <a:sym typeface="Calibri"/>
              </a:rPr>
              <a:t>In a “free” market, it is believed, all individuals possess an equal opportunity to succeed, but due to a </a:t>
            </a:r>
            <a:r>
              <a:rPr b="0" i="1" lang="en-ID" sz="1800" u="none" strike="noStrike">
                <a:solidFill>
                  <a:srgbClr val="333333"/>
                </a:solidFill>
                <a:latin typeface="Calibri"/>
                <a:ea typeface="Calibri"/>
                <a:cs typeface="Calibri"/>
                <a:sym typeface="Calibri"/>
              </a:rPr>
              <a:t>mis-allocation of resources</a:t>
            </a:r>
            <a:r>
              <a:rPr b="0" i="0" lang="en-ID" sz="1800" u="none" strike="noStrike">
                <a:solidFill>
                  <a:srgbClr val="333333"/>
                </a:solidFill>
                <a:latin typeface="Calibri"/>
                <a:ea typeface="Calibri"/>
                <a:cs typeface="Calibri"/>
                <a:sym typeface="Calibri"/>
              </a:rPr>
              <a:t> in a purely market economy, this may not always be the case.</a:t>
            </a:r>
            <a:endParaRPr/>
          </a:p>
          <a:p>
            <a:pPr indent="-285750" lvl="0" marL="285750" marR="0" rtl="0" algn="l">
              <a:spcBef>
                <a:spcPts val="0"/>
              </a:spcBef>
              <a:spcAft>
                <a:spcPts val="0"/>
              </a:spcAft>
              <a:buClr>
                <a:srgbClr val="333333"/>
              </a:buClr>
              <a:buSzPts val="1800"/>
              <a:buFont typeface="Arial"/>
              <a:buChar char="•"/>
            </a:pPr>
            <a:r>
              <a:rPr b="1" lang="en-ID" sz="1800">
                <a:solidFill>
                  <a:srgbClr val="333333"/>
                </a:solidFill>
                <a:latin typeface="Calibri"/>
                <a:ea typeface="Calibri"/>
                <a:cs typeface="Calibri"/>
                <a:sym typeface="Calibri"/>
              </a:rPr>
              <a:t>Private firms only produce goods that people are willing to pay for</a:t>
            </a:r>
            <a:r>
              <a:rPr lang="en-ID" sz="1800">
                <a:solidFill>
                  <a:srgbClr val="333333"/>
                </a:solidFill>
                <a:latin typeface="Calibri"/>
                <a:ea typeface="Calibri"/>
                <a:cs typeface="Calibri"/>
                <a:sym typeface="Calibri"/>
              </a:rPr>
              <a:t> </a:t>
            </a:r>
            <a:endParaRPr b="0" i="0" sz="1800" u="none" strike="noStrike">
              <a:solidFill>
                <a:srgbClr val="333333"/>
              </a:solidFill>
              <a:latin typeface="Calibri"/>
              <a:ea typeface="Calibri"/>
              <a:cs typeface="Calibri"/>
              <a:sym typeface="Calibri"/>
            </a:endParaRPr>
          </a:p>
          <a:p>
            <a:pPr indent="-285750" lvl="0" marL="285750" marR="0" rtl="0" algn="l">
              <a:spcBef>
                <a:spcPts val="0"/>
              </a:spcBef>
              <a:spcAft>
                <a:spcPts val="0"/>
              </a:spcAft>
              <a:buClr>
                <a:srgbClr val="333333"/>
              </a:buClr>
              <a:buSzPts val="1800"/>
              <a:buFont typeface="Arial"/>
              <a:buChar char="•"/>
            </a:pPr>
            <a:r>
              <a:rPr b="0" i="0" lang="en-ID" sz="1800" u="none" strike="noStrike">
                <a:solidFill>
                  <a:srgbClr val="333333"/>
                </a:solidFill>
                <a:latin typeface="Calibri"/>
                <a:ea typeface="Calibri"/>
                <a:cs typeface="Calibri"/>
                <a:sym typeface="Calibri"/>
              </a:rPr>
              <a:t>The resources are those required for an individual to escape poverty and earn a higher income. Such as public and merit goods that those with high incomes can afford to consume</a:t>
            </a:r>
            <a:endParaRPr/>
          </a:p>
          <a:p>
            <a:pPr indent="-285750" lvl="0" marL="285750" marR="0" rtl="0" algn="l">
              <a:spcBef>
                <a:spcPts val="0"/>
              </a:spcBef>
              <a:spcAft>
                <a:spcPts val="0"/>
              </a:spcAft>
              <a:buClr>
                <a:srgbClr val="333333"/>
              </a:buClr>
              <a:buSzPts val="1800"/>
              <a:buFont typeface="Arial"/>
              <a:buChar char="•"/>
            </a:pPr>
            <a:r>
              <a:rPr b="0" i="0" lang="en-ID" sz="1800" u="none" strike="noStrike">
                <a:solidFill>
                  <a:srgbClr val="333333"/>
                </a:solidFill>
                <a:latin typeface="Calibri"/>
                <a:ea typeface="Calibri"/>
                <a:cs typeface="Calibri"/>
                <a:sym typeface="Calibri"/>
              </a:rPr>
              <a:t>while those in poverty depend on the provision of from the state </a:t>
            </a:r>
            <a:endParaRPr/>
          </a:p>
          <a:p>
            <a:pPr indent="-285750" lvl="0" marL="285750" marR="0" rtl="0" algn="l">
              <a:spcBef>
                <a:spcPts val="0"/>
              </a:spcBef>
              <a:spcAft>
                <a:spcPts val="0"/>
              </a:spcAft>
              <a:buClr>
                <a:srgbClr val="333333"/>
              </a:buClr>
              <a:buSzPts val="1800"/>
              <a:buFont typeface="Arial"/>
              <a:buChar char="•"/>
            </a:pPr>
            <a:r>
              <a:rPr lang="en-ID" sz="1800">
                <a:solidFill>
                  <a:srgbClr val="333333"/>
                </a:solidFill>
                <a:latin typeface="Calibri"/>
                <a:ea typeface="Calibri"/>
                <a:cs typeface="Calibri"/>
                <a:sym typeface="Calibri"/>
              </a:rPr>
              <a:t>Housing, education and health care.</a:t>
            </a:r>
            <a:endParaRPr/>
          </a:p>
          <a:p>
            <a:pPr indent="-285750" lvl="0" marL="285750" marR="0" rtl="0" algn="l">
              <a:spcBef>
                <a:spcPts val="0"/>
              </a:spcBef>
              <a:spcAft>
                <a:spcPts val="0"/>
              </a:spcAft>
              <a:buClr>
                <a:srgbClr val="333333"/>
              </a:buClr>
              <a:buSzPts val="1800"/>
              <a:buFont typeface="Arial"/>
              <a:buChar char="•"/>
            </a:pPr>
            <a:r>
              <a:rPr b="1" lang="en-ID" sz="1800">
                <a:solidFill>
                  <a:srgbClr val="333333"/>
                </a:solidFill>
                <a:latin typeface="Calibri"/>
                <a:ea typeface="Calibri"/>
                <a:cs typeface="Calibri"/>
                <a:sym typeface="Calibri"/>
              </a:rPr>
              <a:t>Provision by state free such as education finance by taxation   </a:t>
            </a:r>
            <a:endParaRPr/>
          </a:p>
          <a:p>
            <a:pPr indent="-285750" lvl="0" marL="285750" marR="0" rtl="0" algn="l">
              <a:spcBef>
                <a:spcPts val="0"/>
              </a:spcBef>
              <a:spcAft>
                <a:spcPts val="0"/>
              </a:spcAft>
              <a:buClr>
                <a:srgbClr val="333333"/>
              </a:buClr>
              <a:buSzPts val="1800"/>
              <a:buFont typeface="Arial"/>
              <a:buChar char="•"/>
            </a:pPr>
            <a:r>
              <a:rPr b="1" i="0" lang="en-ID" sz="1800" u="none" strike="noStrike">
                <a:solidFill>
                  <a:srgbClr val="333333"/>
                </a:solidFill>
                <a:latin typeface="Calibri"/>
                <a:ea typeface="Calibri"/>
                <a:cs typeface="Calibri"/>
                <a:sym typeface="Calibri"/>
              </a:rPr>
              <a:t>Taxation &amp; Benefits used to reduce </a:t>
            </a:r>
            <a:r>
              <a:rPr b="1" lang="en-ID" sz="1800">
                <a:solidFill>
                  <a:srgbClr val="333333"/>
                </a:solidFill>
                <a:latin typeface="Calibri"/>
                <a:ea typeface="Calibri"/>
                <a:cs typeface="Calibri"/>
                <a:sym typeface="Calibri"/>
              </a:rPr>
              <a:t>income &amp; wealth inequality </a:t>
            </a:r>
            <a:endParaRPr/>
          </a:p>
          <a:p>
            <a:pPr indent="-285750" lvl="0" marL="285750" marR="0" rtl="0" algn="l">
              <a:spcBef>
                <a:spcPts val="0"/>
              </a:spcBef>
              <a:spcAft>
                <a:spcPts val="0"/>
              </a:spcAft>
              <a:buClr>
                <a:srgbClr val="333333"/>
              </a:buClr>
              <a:buSzPts val="1800"/>
              <a:buFont typeface="Arial"/>
              <a:buChar char="•"/>
            </a:pPr>
            <a:r>
              <a:rPr lang="en-ID" sz="1800">
                <a:solidFill>
                  <a:srgbClr val="333333"/>
                </a:solidFill>
                <a:latin typeface="Calibri"/>
                <a:ea typeface="Calibri"/>
                <a:cs typeface="Calibri"/>
                <a:sym typeface="Calibri"/>
              </a:rPr>
              <a:t>Higher income inequality leads to </a:t>
            </a:r>
            <a:r>
              <a:rPr b="1" lang="en-ID" sz="1800">
                <a:solidFill>
                  <a:srgbClr val="333333"/>
                </a:solidFill>
                <a:latin typeface="Calibri"/>
                <a:ea typeface="Calibri"/>
                <a:cs typeface="Calibri"/>
                <a:sym typeface="Calibri"/>
              </a:rPr>
              <a:t>social and economic disruptions</a:t>
            </a:r>
            <a:r>
              <a:rPr lang="en-ID" sz="1800">
                <a:solidFill>
                  <a:srgbClr val="333333"/>
                </a:solidFill>
                <a:latin typeface="Calibri"/>
                <a:ea typeface="Calibri"/>
                <a:cs typeface="Calibri"/>
                <a:sym typeface="Calibri"/>
              </a:rPr>
              <a:t> that can slow economic growth and productivity. </a:t>
            </a:r>
            <a:endParaRPr/>
          </a:p>
          <a:p>
            <a:pPr indent="-285750" lvl="0" marL="285750" marR="0" rtl="0" algn="l">
              <a:spcBef>
                <a:spcPts val="0"/>
              </a:spcBef>
              <a:spcAft>
                <a:spcPts val="0"/>
              </a:spcAft>
              <a:buClr>
                <a:srgbClr val="333333"/>
              </a:buClr>
              <a:buSzPts val="1800"/>
              <a:buFont typeface="Arial"/>
              <a:buChar char="•"/>
            </a:pPr>
            <a:r>
              <a:rPr b="1" lang="en-ID" sz="1800">
                <a:solidFill>
                  <a:srgbClr val="333333"/>
                </a:solidFill>
                <a:latin typeface="Calibri"/>
                <a:ea typeface="Calibri"/>
                <a:cs typeface="Calibri"/>
                <a:sym typeface="Calibri"/>
              </a:rPr>
              <a:t>Poor people less healthy, less educated and less productive  </a:t>
            </a:r>
            <a:endParaRPr/>
          </a:p>
          <a:p>
            <a:pPr indent="-285750" lvl="0" marL="285750" marR="0" rtl="0" algn="l">
              <a:spcBef>
                <a:spcPts val="0"/>
              </a:spcBef>
              <a:spcAft>
                <a:spcPts val="0"/>
              </a:spcAft>
              <a:buClr>
                <a:srgbClr val="333333"/>
              </a:buClr>
              <a:buSzPts val="1800"/>
              <a:buFont typeface="Arial"/>
              <a:buChar char="•"/>
            </a:pPr>
            <a:r>
              <a:rPr lang="en-ID" sz="1800">
                <a:solidFill>
                  <a:srgbClr val="333333"/>
                </a:solidFill>
                <a:latin typeface="Calibri"/>
                <a:ea typeface="Calibri"/>
                <a:cs typeface="Calibri"/>
                <a:sym typeface="Calibri"/>
              </a:rPr>
              <a:t>Since the middle and lower income groups in the nation will not benefit from a relatively equal share of the nation’s output, and over time will see their living standards drop and their overall productivity and contribution to national output decline.</a:t>
            </a:r>
            <a:endParaRPr/>
          </a:p>
          <a:p>
            <a:pPr indent="-285750" lvl="0" marL="285750" marR="0" rtl="0" algn="l">
              <a:spcBef>
                <a:spcPts val="0"/>
              </a:spcBef>
              <a:spcAft>
                <a:spcPts val="0"/>
              </a:spcAft>
              <a:buClr>
                <a:srgbClr val="333333"/>
              </a:buClr>
              <a:buSzPts val="1800"/>
              <a:buFont typeface="Arial"/>
              <a:buChar char="•"/>
            </a:pPr>
            <a:r>
              <a:rPr i="0" lang="en-ID" sz="1800" u="none" strike="noStrike">
                <a:solidFill>
                  <a:srgbClr val="333333"/>
                </a:solidFill>
                <a:latin typeface="Calibri"/>
                <a:ea typeface="Calibri"/>
                <a:cs typeface="Calibri"/>
                <a:sym typeface="Calibri"/>
              </a:rPr>
              <a:t>Social unrest</a:t>
            </a:r>
            <a:endParaRPr/>
          </a:p>
          <a:p>
            <a:pPr indent="0" lvl="0" marL="0" marR="0" rtl="0" algn="l">
              <a:spcBef>
                <a:spcPts val="0"/>
              </a:spcBef>
              <a:spcAft>
                <a:spcPts val="0"/>
              </a:spcAft>
              <a:buNone/>
            </a:pPr>
            <a:r>
              <a:t/>
            </a:r>
            <a:endParaRPr i="0" sz="1800" u="none" strike="noStrike">
              <a:solidFill>
                <a:srgbClr val="333333"/>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b="0" i="0" sz="1800" u="none" strike="noStrike">
              <a:solidFill>
                <a:srgbClr val="333333"/>
              </a:solidFill>
              <a:latin typeface="Calibri"/>
              <a:ea typeface="Calibri"/>
              <a:cs typeface="Calibri"/>
              <a:sym typeface="Calibri"/>
            </a:endParaRPr>
          </a:p>
        </p:txBody>
      </p:sp>
      <p:pic>
        <p:nvPicPr>
          <p:cNvPr id="749" name="Google Shape;749;p107"/>
          <p:cNvPicPr preferRelativeResize="0"/>
          <p:nvPr/>
        </p:nvPicPr>
        <p:blipFill rotWithShape="1">
          <a:blip r:embed="rId3">
            <a:alphaModFix/>
          </a:blip>
          <a:srcRect b="0" l="0" r="0" t="0"/>
          <a:stretch/>
        </p:blipFill>
        <p:spPr>
          <a:xfrm>
            <a:off x="191322" y="163904"/>
            <a:ext cx="3289300" cy="2463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8"/>
          <p:cNvSpPr/>
          <p:nvPr/>
        </p:nvSpPr>
        <p:spPr>
          <a:xfrm>
            <a:off x="358588" y="256451"/>
            <a:ext cx="11334973" cy="27699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D" sz="2400" u="none" strike="noStrike">
                <a:solidFill>
                  <a:srgbClr val="006AA8"/>
                </a:solidFill>
                <a:latin typeface="Open Sans"/>
                <a:ea typeface="Open Sans"/>
                <a:cs typeface="Open Sans"/>
                <a:sym typeface="Open Sans"/>
              </a:rPr>
              <a:t>Arguments against government intervention</a:t>
            </a:r>
            <a:endParaRPr/>
          </a:p>
          <a:p>
            <a:pPr indent="0" lvl="0" marL="0" marR="0" rtl="0" algn="l">
              <a:spcBef>
                <a:spcPts val="0"/>
              </a:spcBef>
              <a:spcAft>
                <a:spcPts val="0"/>
              </a:spcAft>
              <a:buNone/>
            </a:pPr>
            <a:r>
              <a:t/>
            </a:r>
            <a:endParaRPr b="1" sz="2400">
              <a:solidFill>
                <a:srgbClr val="006AA8"/>
              </a:solidFill>
              <a:latin typeface="Open Sans"/>
              <a:ea typeface="Open Sans"/>
              <a:cs typeface="Open Sans"/>
              <a:sym typeface="Open Sans"/>
            </a:endParaRPr>
          </a:p>
          <a:p>
            <a:pPr indent="-285750" lvl="0" marL="285750" marR="0" rtl="0" algn="l">
              <a:spcBef>
                <a:spcPts val="0"/>
              </a:spcBef>
              <a:spcAft>
                <a:spcPts val="0"/>
              </a:spcAft>
              <a:buClr>
                <a:srgbClr val="3A3A3A"/>
              </a:buClr>
              <a:buSzPts val="1800"/>
              <a:buFont typeface="Arial"/>
              <a:buChar char="•"/>
            </a:pPr>
            <a:r>
              <a:rPr b="0" i="0" lang="en-ID" sz="1800" u="none" strike="noStrike">
                <a:solidFill>
                  <a:srgbClr val="3A3A3A"/>
                </a:solidFill>
                <a:latin typeface="Open Sans"/>
                <a:ea typeface="Open Sans"/>
                <a:cs typeface="Open Sans"/>
                <a:sym typeface="Open Sans"/>
              </a:rPr>
              <a:t>Governments liable to make the wrong decisions – influenced by political pressure groups, they spend on inefficient projects which lead to an inefficient outcome. E.g not to raise tax on fuel fear of loss of votes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Difficult to know what the size of the benefit of private benefit of the  merit goods, thus may over provide using to many resources that could be used for public goods.</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Higher taxes to fund to public goods/merit goods disincentive for working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High unemployment benefits disincentive to find jobs </a:t>
            </a:r>
            <a:endParaRPr/>
          </a:p>
          <a:p>
            <a:pPr indent="-285750" lvl="0" marL="285750" marR="0" rtl="0" algn="l">
              <a:spcBef>
                <a:spcPts val="0"/>
              </a:spcBef>
              <a:spcAft>
                <a:spcPts val="0"/>
              </a:spcAft>
              <a:buClr>
                <a:srgbClr val="3A3A3A"/>
              </a:buClr>
              <a:buSzPts val="1800"/>
              <a:buChar char="•"/>
            </a:pPr>
            <a:r>
              <a:rPr b="1" lang="en-ID" sz="1800">
                <a:solidFill>
                  <a:srgbClr val="3A3A3A"/>
                </a:solidFill>
                <a:latin typeface="Open Sans"/>
                <a:ea typeface="Open Sans"/>
                <a:cs typeface="Open Sans"/>
                <a:sym typeface="Open Sans"/>
              </a:rPr>
              <a:t>High tax on entrepreneurs/firms  disincentive on investment   and thus expand </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09"/>
          <p:cNvPicPr preferRelativeResize="0"/>
          <p:nvPr/>
        </p:nvPicPr>
        <p:blipFill rotWithShape="1">
          <a:blip r:embed="rId3">
            <a:alphaModFix/>
          </a:blip>
          <a:srcRect b="0" l="0" r="0" t="0"/>
          <a:stretch/>
        </p:blipFill>
        <p:spPr>
          <a:xfrm>
            <a:off x="199464" y="31151"/>
            <a:ext cx="2857500" cy="2857500"/>
          </a:xfrm>
          <a:prstGeom prst="rect">
            <a:avLst/>
          </a:prstGeom>
          <a:noFill/>
          <a:ln>
            <a:noFill/>
          </a:ln>
        </p:spPr>
      </p:pic>
      <p:pic>
        <p:nvPicPr>
          <p:cNvPr id="760" name="Google Shape;760;p109"/>
          <p:cNvPicPr preferRelativeResize="0"/>
          <p:nvPr/>
        </p:nvPicPr>
        <p:blipFill rotWithShape="1">
          <a:blip r:embed="rId4">
            <a:alphaModFix/>
          </a:blip>
          <a:srcRect b="0" l="0" r="0" t="0"/>
          <a:stretch/>
        </p:blipFill>
        <p:spPr>
          <a:xfrm>
            <a:off x="9060778" y="0"/>
            <a:ext cx="2870200" cy="2832100"/>
          </a:xfrm>
          <a:prstGeom prst="rect">
            <a:avLst/>
          </a:prstGeom>
          <a:noFill/>
          <a:ln>
            <a:noFill/>
          </a:ln>
        </p:spPr>
      </p:pic>
      <p:pic>
        <p:nvPicPr>
          <p:cNvPr id="761" name="Google Shape;761;p109"/>
          <p:cNvPicPr preferRelativeResize="0"/>
          <p:nvPr/>
        </p:nvPicPr>
        <p:blipFill rotWithShape="1">
          <a:blip r:embed="rId5">
            <a:alphaModFix/>
          </a:blip>
          <a:srcRect b="0" l="0" r="0" t="0"/>
          <a:stretch/>
        </p:blipFill>
        <p:spPr>
          <a:xfrm>
            <a:off x="4182035" y="29134"/>
            <a:ext cx="3505200" cy="2324100"/>
          </a:xfrm>
          <a:prstGeom prst="rect">
            <a:avLst/>
          </a:prstGeom>
          <a:noFill/>
          <a:ln>
            <a:noFill/>
          </a:ln>
        </p:spPr>
      </p:pic>
      <p:sp>
        <p:nvSpPr>
          <p:cNvPr id="762" name="Google Shape;762;p109"/>
          <p:cNvSpPr/>
          <p:nvPr/>
        </p:nvSpPr>
        <p:spPr>
          <a:xfrm>
            <a:off x="199464" y="3007434"/>
            <a:ext cx="11992536"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2400">
                <a:solidFill>
                  <a:srgbClr val="006AA8"/>
                </a:solidFill>
                <a:latin typeface="Open Sans"/>
                <a:ea typeface="Open Sans"/>
                <a:cs typeface="Open Sans"/>
                <a:sym typeface="Open Sans"/>
              </a:rPr>
              <a:t>Who makes better decisions households &amp; firms or </a:t>
            </a:r>
            <a:r>
              <a:rPr b="1" i="0" lang="en-ID" sz="2400" u="none" strike="noStrike">
                <a:solidFill>
                  <a:srgbClr val="006AA8"/>
                </a:solidFill>
                <a:latin typeface="Open Sans"/>
                <a:ea typeface="Open Sans"/>
                <a:cs typeface="Open Sans"/>
                <a:sym typeface="Open Sans"/>
              </a:rPr>
              <a:t> governments ? </a:t>
            </a:r>
            <a:r>
              <a:rPr b="1" lang="en-ID" sz="2400">
                <a:solidFill>
                  <a:srgbClr val="006AA8"/>
                </a:solidFill>
                <a:latin typeface="Open Sans"/>
                <a:ea typeface="Open Sans"/>
                <a:cs typeface="Open Sans"/>
                <a:sym typeface="Open Sans"/>
              </a:rPr>
              <a:t>For expenditure to be more efficient in allocation resources</a:t>
            </a:r>
            <a:endParaRPr b="1" i="0" sz="2400" u="none" strike="noStrike">
              <a:solidFill>
                <a:srgbClr val="006AA8"/>
              </a:solidFill>
              <a:latin typeface="Open Sans"/>
              <a:ea typeface="Open Sans"/>
              <a:cs typeface="Open Sans"/>
              <a:sym typeface="Open Sans"/>
            </a:endParaRPr>
          </a:p>
          <a:p>
            <a:pPr indent="0" lvl="0" marL="0" marR="0" rtl="0" algn="l">
              <a:spcBef>
                <a:spcPts val="0"/>
              </a:spcBef>
              <a:spcAft>
                <a:spcPts val="0"/>
              </a:spcAft>
              <a:buNone/>
            </a:pPr>
            <a:r>
              <a:t/>
            </a:r>
            <a:endParaRPr b="1" sz="2400">
              <a:solidFill>
                <a:srgbClr val="006AA8"/>
              </a:solidFill>
              <a:latin typeface="Open Sans"/>
              <a:ea typeface="Open Sans"/>
              <a:cs typeface="Open Sans"/>
              <a:sym typeface="Open Sans"/>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Advantages &amp; disadvantages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Building airport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Profit incentive  &amp; forces of competition  will lead low costs and time efficient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Private firm may be a monopoly thus increase prices &amp; low output and maybe poor quality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Private firms only take  into account private costs &amp; benefits  </a:t>
            </a:r>
            <a:endParaRPr/>
          </a:p>
          <a:p>
            <a:pPr indent="0" lvl="0" marL="0" marR="0" rtl="0" algn="l">
              <a:spcBef>
                <a:spcPts val="0"/>
              </a:spcBef>
              <a:spcAft>
                <a:spcPts val="0"/>
              </a:spcAft>
              <a:buNone/>
            </a:pPr>
            <a:r>
              <a:rPr lang="en-ID" sz="1800">
                <a:solidFill>
                  <a:srgbClr val="3A3A3A"/>
                </a:solidFill>
                <a:latin typeface="Open Sans"/>
                <a:ea typeface="Open Sans"/>
                <a:cs typeface="Open Sans"/>
                <a:sym typeface="Open Sans"/>
              </a:rPr>
              <a:t>Government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State owned enterprises no incentive to keep price down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Not have experience to finish on time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Delays in government decisions  may take time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0"/>
          <p:cNvSpPr/>
          <p:nvPr/>
        </p:nvSpPr>
        <p:spPr>
          <a:xfrm>
            <a:off x="102645" y="135142"/>
            <a:ext cx="11992536"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D" sz="2400">
                <a:solidFill>
                  <a:srgbClr val="006AA8"/>
                </a:solidFill>
                <a:latin typeface="Open Sans"/>
                <a:ea typeface="Open Sans"/>
                <a:cs typeface="Open Sans"/>
                <a:sym typeface="Open Sans"/>
              </a:rPr>
              <a:t>Who makes better decisions households &amp; firms or </a:t>
            </a:r>
            <a:r>
              <a:rPr b="1" i="0" lang="en-ID" sz="2400" u="none" strike="noStrike">
                <a:solidFill>
                  <a:srgbClr val="006AA8"/>
                </a:solidFill>
                <a:latin typeface="Open Sans"/>
                <a:ea typeface="Open Sans"/>
                <a:cs typeface="Open Sans"/>
                <a:sym typeface="Open Sans"/>
              </a:rPr>
              <a:t> governments ? </a:t>
            </a:r>
            <a:r>
              <a:rPr b="1" lang="en-ID" sz="2400">
                <a:solidFill>
                  <a:srgbClr val="006AA8"/>
                </a:solidFill>
                <a:latin typeface="Open Sans"/>
                <a:ea typeface="Open Sans"/>
                <a:cs typeface="Open Sans"/>
                <a:sym typeface="Open Sans"/>
              </a:rPr>
              <a:t>For expenditure to be more efficient in allocation resources</a:t>
            </a:r>
            <a:endParaRPr b="1" i="0" sz="2400" u="none" strike="noStrike">
              <a:solidFill>
                <a:srgbClr val="006AA8"/>
              </a:solidFill>
              <a:latin typeface="Open Sans"/>
              <a:ea typeface="Open Sans"/>
              <a:cs typeface="Open Sans"/>
              <a:sym typeface="Open Sans"/>
            </a:endParaRPr>
          </a:p>
          <a:p>
            <a:pPr indent="0" lvl="0" marL="0" marR="0" rtl="0" algn="l">
              <a:spcBef>
                <a:spcPts val="0"/>
              </a:spcBef>
              <a:spcAft>
                <a:spcPts val="0"/>
              </a:spcAft>
              <a:buNone/>
            </a:pPr>
            <a:r>
              <a:t/>
            </a:r>
            <a:endParaRPr b="1" sz="2400">
              <a:solidFill>
                <a:srgbClr val="006AA8"/>
              </a:solidFill>
              <a:latin typeface="Open Sans"/>
              <a:ea typeface="Open Sans"/>
              <a:cs typeface="Open Sans"/>
              <a:sym typeface="Open Sans"/>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Positive it will evaluate all the social costs and social benefits in make the decision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Using Cost benefit Analysis  (CBA)</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For example Building Airport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Looking at all private costs  (land, materials, wages, maintenance )  &amp; benefits (Revenues earned)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Looking at all External Costs ( traffic congestion, pollution, noise pollution) &amp; Benefits (increased employment, tourism more domestic firms &amp; MNC may locate to area.</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If MSC &gt;MSB may not proceed</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If MSB&gt;MSC proceed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Governments do this analysis for many projects </a:t>
            </a:r>
            <a:endParaRPr/>
          </a:p>
          <a:p>
            <a:pPr indent="-285750" lvl="0" marL="285750" marR="0" rtl="0" algn="l">
              <a:spcBef>
                <a:spcPts val="0"/>
              </a:spcBef>
              <a:spcAft>
                <a:spcPts val="0"/>
              </a:spcAft>
              <a:buClr>
                <a:srgbClr val="3A3A3A"/>
              </a:buClr>
              <a:buSzPts val="1800"/>
              <a:buFont typeface="Arial"/>
              <a:buChar char="•"/>
            </a:pPr>
            <a:r>
              <a:rPr lang="en-ID" sz="1800">
                <a:solidFill>
                  <a:srgbClr val="3A3A3A"/>
                </a:solidFill>
                <a:latin typeface="Open Sans"/>
                <a:ea typeface="Open Sans"/>
                <a:cs typeface="Open Sans"/>
                <a:sym typeface="Open Sans"/>
              </a:rPr>
              <a:t>Opportunity cost eg roads/health/education      </a:t>
            </a:r>
            <a:endParaRPr/>
          </a:p>
          <a:p>
            <a:pPr indent="-171450" lvl="0" marL="285750" marR="0" rtl="0" algn="l">
              <a:spcBef>
                <a:spcPts val="0"/>
              </a:spcBef>
              <a:spcAft>
                <a:spcPts val="0"/>
              </a:spcAft>
              <a:buClr>
                <a:schemeClr val="dk1"/>
              </a:buClr>
              <a:buSzPts val="1800"/>
              <a:buFont typeface="Arial"/>
              <a:buNone/>
            </a:pPr>
            <a:r>
              <a:t/>
            </a:r>
            <a:endParaRPr sz="1800">
              <a:solidFill>
                <a:srgbClr val="3A3A3A"/>
              </a:solidFill>
              <a:latin typeface="Open Sans"/>
              <a:ea typeface="Open Sans"/>
              <a:cs typeface="Open Sans"/>
              <a:sym typeface="Open Sans"/>
            </a:endParaRPr>
          </a:p>
          <a:p>
            <a:pPr indent="-171450" lvl="0" marL="285750" marR="0" rtl="0" algn="l">
              <a:spcBef>
                <a:spcPts val="0"/>
              </a:spcBef>
              <a:spcAft>
                <a:spcPts val="0"/>
              </a:spcAft>
              <a:buClr>
                <a:schemeClr val="dk1"/>
              </a:buClr>
              <a:buSzPts val="1800"/>
              <a:buFont typeface="Arial"/>
              <a:buNone/>
            </a:pPr>
            <a:r>
              <a:t/>
            </a:r>
            <a:endParaRPr sz="1800">
              <a:solidFill>
                <a:srgbClr val="3A3A3A"/>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1"/>
          <p:cNvSpPr txBox="1"/>
          <p:nvPr/>
        </p:nvSpPr>
        <p:spPr>
          <a:xfrm>
            <a:off x="544850" y="272425"/>
            <a:ext cx="11240400" cy="3586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1700"/>
              <a:t>Inquiry case example - French airline taxes</a:t>
            </a:r>
            <a:endParaRPr sz="1700"/>
          </a:p>
          <a:p>
            <a:pPr indent="0" lvl="0" marL="0" rtl="0" algn="l">
              <a:spcBef>
                <a:spcPts val="0"/>
              </a:spcBef>
              <a:spcAft>
                <a:spcPts val="0"/>
              </a:spcAft>
              <a:buNone/>
            </a:pPr>
            <a:r>
              <a:rPr lang="en-ID" sz="1700"/>
              <a:t>The French government is introducing an "eco-tax" on flights from all French airports. The aim of the tax is to try and combat some of  environmental costs associated with air travel. The tax is expected to raise around €180m from 2020. For all Economy class tickets within France a tax of €1.50 is imposed and Business class tickets will have the highest rate of €18. The tax will also apply to outgoing flights from France but not to flights coming into the country. The money raised will be used to fund more environmentally friendly methods of transport such as trains and buses.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Question</a:t>
            </a:r>
            <a:endParaRPr sz="1700"/>
          </a:p>
          <a:p>
            <a:pPr indent="0" lvl="0" marL="0" rtl="0" algn="l">
              <a:spcBef>
                <a:spcPts val="0"/>
              </a:spcBef>
              <a:spcAft>
                <a:spcPts val="0"/>
              </a:spcAft>
              <a:buNone/>
            </a:pPr>
            <a:r>
              <a:rPr lang="en-ID" sz="1700"/>
              <a:t>Outline two reasons why the French government would impose of tax of the airline industry. [2]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Investigation</a:t>
            </a:r>
            <a:endParaRPr sz="1700"/>
          </a:p>
          <a:p>
            <a:pPr indent="0" lvl="0" marL="0" rtl="0" algn="l">
              <a:spcBef>
                <a:spcPts val="0"/>
              </a:spcBef>
              <a:spcAft>
                <a:spcPts val="0"/>
              </a:spcAft>
              <a:buNone/>
            </a:pPr>
            <a:r>
              <a:rPr lang="en-ID" sz="1700"/>
              <a:t>With your class investigate other markets where governments have become involved for environmental reasons.</a:t>
            </a:r>
            <a:endParaRPr sz="1700"/>
          </a:p>
        </p:txBody>
      </p:sp>
      <p:pic>
        <p:nvPicPr>
          <p:cNvPr id="774" name="Google Shape;774;p111"/>
          <p:cNvPicPr preferRelativeResize="0"/>
          <p:nvPr/>
        </p:nvPicPr>
        <p:blipFill>
          <a:blip r:embed="rId3">
            <a:alphaModFix/>
          </a:blip>
          <a:stretch>
            <a:fillRect/>
          </a:stretch>
        </p:blipFill>
        <p:spPr>
          <a:xfrm>
            <a:off x="140550" y="4102725"/>
            <a:ext cx="3810000" cy="2124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2"/>
          <p:cNvSpPr txBox="1"/>
          <p:nvPr/>
        </p:nvSpPr>
        <p:spPr>
          <a:xfrm>
            <a:off x="491925" y="521150"/>
            <a:ext cx="11205000" cy="43713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1700"/>
              <a:t>Inquiry case example - The price of a beer in Iceland</a:t>
            </a:r>
            <a:endParaRPr sz="1700"/>
          </a:p>
          <a:p>
            <a:pPr indent="0" lvl="0" marL="0" rtl="0" algn="l">
              <a:spcBef>
                <a:spcPts val="0"/>
              </a:spcBef>
              <a:spcAft>
                <a:spcPts val="0"/>
              </a:spcAft>
              <a:buNone/>
            </a:pPr>
            <a:r>
              <a:rPr lang="en-ID" sz="1700"/>
              <a:t>Iceland has the most expensive beer in the world. The average pint of beer will cost you $12.75.  The high price of alcohol in Iceland is largely down to tax. Alcohol is taxed by volume, which means the government would collect 94.1 percent of a bottle’s price for a one-litre bottle of vodka priced at $66. Iceland has a difficult relationship with alcohol and at times there have been periods of prohibition. This history is one of the reasons why alcohol is taxed so highly. An important benefit of this is the relatively low level of alcohol consumption and alcoholism in Iceland.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Questions</a:t>
            </a:r>
            <a:endParaRPr sz="1700"/>
          </a:p>
          <a:p>
            <a:pPr indent="0" lvl="0" marL="0" rtl="0" algn="l">
              <a:spcBef>
                <a:spcPts val="0"/>
              </a:spcBef>
              <a:spcAft>
                <a:spcPts val="0"/>
              </a:spcAft>
              <a:buNone/>
            </a:pPr>
            <a:r>
              <a:rPr lang="en-ID" sz="1700"/>
              <a:t>a. Define the term indirect tax. [2]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b. Outline the difference between an ad valorem tax and a specific tax. [2]</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c. Explain the impact a specific tax on alcohol would have on consumers, producers and government. [10]</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ID" sz="1700"/>
              <a:t>Investigation</a:t>
            </a:r>
            <a:endParaRPr sz="1700"/>
          </a:p>
          <a:p>
            <a:pPr indent="0" lvl="0" marL="0" rtl="0" algn="l">
              <a:spcBef>
                <a:spcPts val="0"/>
              </a:spcBef>
              <a:spcAft>
                <a:spcPts val="0"/>
              </a:spcAft>
              <a:buNone/>
            </a:pPr>
            <a:r>
              <a:rPr lang="en-ID" sz="1700"/>
              <a:t>Investigate the reasons why another country has a very high tax on a good or service.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3"/>
          <p:cNvPicPr preferRelativeResize="0"/>
          <p:nvPr/>
        </p:nvPicPr>
        <p:blipFill rotWithShape="1">
          <a:blip r:embed="rId3">
            <a:alphaModFix/>
          </a:blip>
          <a:srcRect b="0" l="0" r="0" t="0"/>
          <a:stretch/>
        </p:blipFill>
        <p:spPr>
          <a:xfrm>
            <a:off x="3183367"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4"/>
          <p:cNvPicPr preferRelativeResize="0"/>
          <p:nvPr/>
        </p:nvPicPr>
        <p:blipFill rotWithShape="1">
          <a:blip r:embed="rId3">
            <a:alphaModFix/>
          </a:blip>
          <a:srcRect b="0" l="0" r="0" t="0"/>
          <a:stretch/>
        </p:blipFill>
        <p:spPr>
          <a:xfrm>
            <a:off x="3323217"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65"/>
          <p:cNvPicPr preferRelativeResize="0"/>
          <p:nvPr/>
        </p:nvPicPr>
        <p:blipFill rotWithShape="1">
          <a:blip r:embed="rId3">
            <a:alphaModFix/>
          </a:blip>
          <a:srcRect b="0" l="0" r="0" t="0"/>
          <a:stretch/>
        </p:blipFill>
        <p:spPr>
          <a:xfrm>
            <a:off x="3140336" y="0"/>
            <a:ext cx="6858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6"/>
          <p:cNvSpPr txBox="1"/>
          <p:nvPr/>
        </p:nvSpPr>
        <p:spPr>
          <a:xfrm>
            <a:off x="710450" y="913425"/>
            <a:ext cx="10134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D" sz="3600"/>
              <a:t>Which system do you believe offers the best life for its citizens?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ID" sz="3600"/>
              <a:t>Write down 3 reasons </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wo waves">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HDOfficeLightV0">
  <a:themeElements>
    <a:clrScheme name="HDOfficeLightV0">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